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7" r:id="rId2"/>
    <p:sldId id="271"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6" d="100"/>
          <a:sy n="76" d="100"/>
        </p:scale>
        <p:origin x="108" y="8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010080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780473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937858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3241895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394C304-6FDC-4FFF-9F3C-ECC6894D81A0}" type="datetimeFigureOut">
              <a:rPr lang="en-GB" smtClean="0"/>
              <a:t>15/06/2021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4284558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94C304-6FDC-4FFF-9F3C-ECC6894D81A0}" type="datetimeFigureOut">
              <a:rPr lang="en-GB" smtClean="0"/>
              <a:t>15/06/2021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4275649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4C304-6FDC-4FFF-9F3C-ECC6894D81A0}" type="datetimeFigureOut">
              <a:rPr lang="en-GB" smtClean="0"/>
              <a:t>15/06/2021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1624442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854367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483138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3950799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384612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94C304-6FDC-4FFF-9F3C-ECC6894D81A0}" type="datetimeFigureOut">
              <a:rPr lang="en-GB" smtClean="0"/>
              <a:t>15/06/2021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4FF5EF-8CEE-4FEE-AA60-B0A732B86AAF}" type="slidenum">
              <a:rPr lang="en-GB" smtClean="0"/>
              <a:t>‹#›</a:t>
            </a:fld>
            <a:endParaRPr lang="en-GB"/>
          </a:p>
        </p:txBody>
      </p:sp>
    </p:spTree>
    <p:extLst>
      <p:ext uri="{BB962C8B-B14F-4D97-AF65-F5344CB8AC3E}">
        <p14:creationId xmlns:p14="http://schemas.microsoft.com/office/powerpoint/2010/main" val="7808244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953414AD-10A7-4542-ADE7-7D56704AF262}"/>
              </a:ext>
            </a:extLst>
          </p:cNvPr>
          <p:cNvSpPr/>
          <p:nvPr/>
        </p:nvSpPr>
        <p:spPr>
          <a:xfrm>
            <a:off x="206930" y="1547418"/>
            <a:ext cx="144763" cy="1068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62"/>
          </a:p>
        </p:txBody>
      </p:sp>
      <p:sp>
        <p:nvSpPr>
          <p:cNvPr id="23" name="Rectangle 22">
            <a:extLst>
              <a:ext uri="{FF2B5EF4-FFF2-40B4-BE49-F238E27FC236}">
                <a16:creationId xmlns:a16="http://schemas.microsoft.com/office/drawing/2014/main" id="{E70BCD08-230C-4600-82C1-FC9DAA494090}"/>
              </a:ext>
            </a:extLst>
          </p:cNvPr>
          <p:cNvSpPr/>
          <p:nvPr/>
        </p:nvSpPr>
        <p:spPr>
          <a:xfrm>
            <a:off x="205571" y="3983421"/>
            <a:ext cx="146121" cy="116235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62"/>
          </a:p>
        </p:txBody>
      </p:sp>
      <p:pic>
        <p:nvPicPr>
          <p:cNvPr id="17" name="Picture 16">
            <a:extLst>
              <a:ext uri="{FF2B5EF4-FFF2-40B4-BE49-F238E27FC236}">
                <a16:creationId xmlns:a16="http://schemas.microsoft.com/office/drawing/2014/main" id="{D2ACC2CB-372D-4866-AD70-385B78985B4A}"/>
              </a:ext>
            </a:extLst>
          </p:cNvPr>
          <p:cNvPicPr>
            <a:picLocks noChangeAspect="1"/>
          </p:cNvPicPr>
          <p:nvPr/>
        </p:nvPicPr>
        <p:blipFill rotWithShape="1">
          <a:blip r:embed="rId2"/>
          <a:srcRect l="-2123" r="31464"/>
          <a:stretch/>
        </p:blipFill>
        <p:spPr>
          <a:xfrm>
            <a:off x="213736" y="3979401"/>
            <a:ext cx="3205255" cy="1170397"/>
          </a:xfrm>
          <a:prstGeom prst="rect">
            <a:avLst/>
          </a:prstGeom>
          <a:ln w="28575">
            <a:solidFill>
              <a:schemeClr val="tx1"/>
            </a:solidFill>
          </a:ln>
        </p:spPr>
      </p:pic>
      <p:pic>
        <p:nvPicPr>
          <p:cNvPr id="22" name="Picture 21">
            <a:extLst>
              <a:ext uri="{FF2B5EF4-FFF2-40B4-BE49-F238E27FC236}">
                <a16:creationId xmlns:a16="http://schemas.microsoft.com/office/drawing/2014/main" id="{6E9B5C3F-9A46-4E8D-BA72-4B12560000F5}"/>
              </a:ext>
            </a:extLst>
          </p:cNvPr>
          <p:cNvPicPr>
            <a:picLocks noChangeAspect="1"/>
          </p:cNvPicPr>
          <p:nvPr/>
        </p:nvPicPr>
        <p:blipFill rotWithShape="1">
          <a:blip r:embed="rId3"/>
          <a:srcRect l="-2355" r="21945"/>
          <a:stretch/>
        </p:blipFill>
        <p:spPr>
          <a:xfrm>
            <a:off x="216667" y="1534712"/>
            <a:ext cx="3174234" cy="1068313"/>
          </a:xfrm>
          <a:prstGeom prst="rect">
            <a:avLst/>
          </a:prstGeom>
          <a:ln w="28575">
            <a:solidFill>
              <a:schemeClr val="tx1"/>
            </a:solidFill>
          </a:ln>
        </p:spPr>
      </p:pic>
      <p:graphicFrame>
        <p:nvGraphicFramePr>
          <p:cNvPr id="11" name="Table 11">
            <a:extLst>
              <a:ext uri="{FF2B5EF4-FFF2-40B4-BE49-F238E27FC236}">
                <a16:creationId xmlns:a16="http://schemas.microsoft.com/office/drawing/2014/main" id="{081A64BF-C870-4D6B-AE6D-A7F61A4ABEBF}"/>
              </a:ext>
            </a:extLst>
          </p:cNvPr>
          <p:cNvGraphicFramePr>
            <a:graphicFrameLocks noGrp="1"/>
          </p:cNvGraphicFramePr>
          <p:nvPr/>
        </p:nvGraphicFramePr>
        <p:xfrm>
          <a:off x="203145" y="464537"/>
          <a:ext cx="3205254" cy="1099624"/>
        </p:xfrm>
        <a:graphic>
          <a:graphicData uri="http://schemas.openxmlformats.org/drawingml/2006/table">
            <a:tbl>
              <a:tblPr firstRow="1" bandRow="1">
                <a:tableStyleId>{21E4AEA4-8DFA-4A89-87EB-49C32662AFE0}</a:tableStyleId>
              </a:tblPr>
              <a:tblGrid>
                <a:gridCol w="3205254">
                  <a:extLst>
                    <a:ext uri="{9D8B030D-6E8A-4147-A177-3AD203B41FA5}">
                      <a16:colId xmlns:a16="http://schemas.microsoft.com/office/drawing/2014/main" val="2694453659"/>
                    </a:ext>
                  </a:extLst>
                </a:gridCol>
              </a:tblGrid>
              <a:tr h="253218">
                <a:tc>
                  <a:txBody>
                    <a:bodyPr/>
                    <a:lstStyle/>
                    <a:p>
                      <a:r>
                        <a:rPr lang="en-GB" sz="1100" dirty="0"/>
                        <a:t>What will make a bulb brighter or a buzzer louder?</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0844455"/>
                  </a:ext>
                </a:extLst>
              </a:tr>
              <a:tr h="822960">
                <a:tc>
                  <a:txBody>
                    <a:bodyPr/>
                    <a:lstStyle/>
                    <a:p>
                      <a:r>
                        <a:rPr lang="en-GB" sz="1000" dirty="0"/>
                        <a:t>• </a:t>
                      </a:r>
                      <a:r>
                        <a:rPr lang="en-GB" sz="1000" b="1" dirty="0"/>
                        <a:t>More batteries or a higher voltage </a:t>
                      </a:r>
                      <a:r>
                        <a:rPr lang="en-GB" sz="1000" dirty="0"/>
                        <a:t>create more power to flow through the circuit. This makes bulbs brighter and buzzers louder.</a:t>
                      </a:r>
                    </a:p>
                    <a:p>
                      <a:r>
                        <a:rPr lang="en-GB" sz="1000" dirty="0"/>
                        <a:t>• </a:t>
                      </a:r>
                      <a:r>
                        <a:rPr lang="en-GB" sz="1000" b="1" dirty="0"/>
                        <a:t>Shortening the wires </a:t>
                      </a:r>
                      <a:r>
                        <a:rPr lang="en-GB" sz="1000" dirty="0"/>
                        <a:t>means the electrons have less resistance to flow through.</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13278590"/>
                  </a:ext>
                </a:extLst>
              </a:tr>
            </a:tbl>
          </a:graphicData>
        </a:graphic>
      </p:graphicFrame>
      <p:graphicFrame>
        <p:nvGraphicFramePr>
          <p:cNvPr id="12" name="Table 11">
            <a:extLst>
              <a:ext uri="{FF2B5EF4-FFF2-40B4-BE49-F238E27FC236}">
                <a16:creationId xmlns:a16="http://schemas.microsoft.com/office/drawing/2014/main" id="{0E1D5669-8E88-4D4E-BF3D-09DA6DEA43DA}"/>
              </a:ext>
            </a:extLst>
          </p:cNvPr>
          <p:cNvGraphicFramePr>
            <a:graphicFrameLocks noGrp="1"/>
          </p:cNvGraphicFramePr>
          <p:nvPr/>
        </p:nvGraphicFramePr>
        <p:xfrm>
          <a:off x="203145" y="2759531"/>
          <a:ext cx="3226439" cy="1252024"/>
        </p:xfrm>
        <a:graphic>
          <a:graphicData uri="http://schemas.openxmlformats.org/drawingml/2006/table">
            <a:tbl>
              <a:tblPr firstRow="1" bandRow="1">
                <a:tableStyleId>{21E4AEA4-8DFA-4A89-87EB-49C32662AFE0}</a:tableStyleId>
              </a:tblPr>
              <a:tblGrid>
                <a:gridCol w="3226439">
                  <a:extLst>
                    <a:ext uri="{9D8B030D-6E8A-4147-A177-3AD203B41FA5}">
                      <a16:colId xmlns:a16="http://schemas.microsoft.com/office/drawing/2014/main" val="2694453659"/>
                    </a:ext>
                  </a:extLst>
                </a:gridCol>
              </a:tblGrid>
              <a:tr h="2532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What will make a bulb dimmer or a buzzer quieter?</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0844455"/>
                  </a:ext>
                </a:extLst>
              </a:tr>
              <a:tr h="970671">
                <a:tc>
                  <a:txBody>
                    <a:bodyPr/>
                    <a:lstStyle/>
                    <a:p>
                      <a:r>
                        <a:rPr lang="en-GB" sz="1000" dirty="0"/>
                        <a:t>• </a:t>
                      </a:r>
                      <a:r>
                        <a:rPr lang="en-GB" sz="1000" b="1" dirty="0"/>
                        <a:t>Fewer batteries or a lower voltage </a:t>
                      </a:r>
                      <a:r>
                        <a:rPr lang="en-GB" sz="1000" dirty="0"/>
                        <a:t>give less power to the circuit.</a:t>
                      </a:r>
                    </a:p>
                    <a:p>
                      <a:r>
                        <a:rPr lang="en-GB" sz="1000" dirty="0"/>
                        <a:t>• </a:t>
                      </a:r>
                      <a:r>
                        <a:rPr lang="en-GB" sz="1000" b="1" dirty="0"/>
                        <a:t>More buzzers or bulbs</a:t>
                      </a:r>
                      <a:r>
                        <a:rPr lang="en-GB" sz="1000" dirty="0"/>
                        <a:t> mean the power is shared by more components.</a:t>
                      </a:r>
                    </a:p>
                    <a:p>
                      <a:r>
                        <a:rPr lang="en-GB" sz="1000" dirty="0"/>
                        <a:t>• </a:t>
                      </a:r>
                      <a:r>
                        <a:rPr lang="en-GB" sz="1000" b="1" dirty="0"/>
                        <a:t>Lengthening the wires </a:t>
                      </a:r>
                      <a:r>
                        <a:rPr lang="en-GB" sz="1000" dirty="0"/>
                        <a:t>means the electrons have to travel through more resistance.</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13278590"/>
                  </a:ext>
                </a:extLst>
              </a:tr>
            </a:tbl>
          </a:graphicData>
        </a:graphic>
      </p:graphicFrame>
      <p:pic>
        <p:nvPicPr>
          <p:cNvPr id="14" name="Picture 13">
            <a:extLst>
              <a:ext uri="{FF2B5EF4-FFF2-40B4-BE49-F238E27FC236}">
                <a16:creationId xmlns:a16="http://schemas.microsoft.com/office/drawing/2014/main" id="{68EE5ECE-92F2-4264-8D48-7B51F06FC75F}"/>
              </a:ext>
            </a:extLst>
          </p:cNvPr>
          <p:cNvPicPr>
            <a:picLocks noChangeAspect="1"/>
          </p:cNvPicPr>
          <p:nvPr/>
        </p:nvPicPr>
        <p:blipFill>
          <a:blip r:embed="rId4"/>
          <a:stretch>
            <a:fillRect/>
          </a:stretch>
        </p:blipFill>
        <p:spPr>
          <a:xfrm>
            <a:off x="6434756" y="833044"/>
            <a:ext cx="2530785" cy="1542852"/>
          </a:xfrm>
          <a:prstGeom prst="rect">
            <a:avLst/>
          </a:prstGeom>
          <a:ln w="28575">
            <a:solidFill>
              <a:schemeClr val="tx1"/>
            </a:solidFill>
          </a:ln>
        </p:spPr>
      </p:pic>
      <p:sp>
        <p:nvSpPr>
          <p:cNvPr id="15" name="Rectangle 14">
            <a:extLst>
              <a:ext uri="{FF2B5EF4-FFF2-40B4-BE49-F238E27FC236}">
                <a16:creationId xmlns:a16="http://schemas.microsoft.com/office/drawing/2014/main" id="{C19B1801-7C2B-4A6E-8EA8-C0506AA908F5}"/>
              </a:ext>
            </a:extLst>
          </p:cNvPr>
          <p:cNvSpPr/>
          <p:nvPr/>
        </p:nvSpPr>
        <p:spPr>
          <a:xfrm>
            <a:off x="6423032" y="429368"/>
            <a:ext cx="2558769" cy="395654"/>
          </a:xfrm>
          <a:prstGeom prst="rect">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2" b="1" dirty="0"/>
              <a:t>Circuit Symbols</a:t>
            </a:r>
          </a:p>
        </p:txBody>
      </p:sp>
      <p:pic>
        <p:nvPicPr>
          <p:cNvPr id="11266" name="Picture 2" descr="Year 6 Home Learning Week 8 | Wellgate Primary School Blog">
            <a:extLst>
              <a:ext uri="{FF2B5EF4-FFF2-40B4-BE49-F238E27FC236}">
                <a16:creationId xmlns:a16="http://schemas.microsoft.com/office/drawing/2014/main" id="{CE280C48-7A42-4F0B-98EC-F239F0713D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94256" y="482911"/>
            <a:ext cx="2675828" cy="1901782"/>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graphicFrame>
        <p:nvGraphicFramePr>
          <p:cNvPr id="29" name="Table 28">
            <a:extLst>
              <a:ext uri="{FF2B5EF4-FFF2-40B4-BE49-F238E27FC236}">
                <a16:creationId xmlns:a16="http://schemas.microsoft.com/office/drawing/2014/main" id="{59400A12-0186-4C98-8678-935778A539FC}"/>
              </a:ext>
            </a:extLst>
          </p:cNvPr>
          <p:cNvGraphicFramePr>
            <a:graphicFrameLocks noGrp="1"/>
          </p:cNvGraphicFramePr>
          <p:nvPr/>
        </p:nvGraphicFramePr>
        <p:xfrm>
          <a:off x="203144" y="5365562"/>
          <a:ext cx="8762397" cy="988214"/>
        </p:xfrm>
        <a:graphic>
          <a:graphicData uri="http://schemas.openxmlformats.org/drawingml/2006/table">
            <a:tbl>
              <a:tblPr>
                <a:tableStyleId>{284E427A-3D55-4303-BF80-6455036E1DE7}</a:tableStyleId>
              </a:tblPr>
              <a:tblGrid>
                <a:gridCol w="3174047">
                  <a:extLst>
                    <a:ext uri="{9D8B030D-6E8A-4147-A177-3AD203B41FA5}">
                      <a16:colId xmlns:a16="http://schemas.microsoft.com/office/drawing/2014/main" val="3723299617"/>
                    </a:ext>
                  </a:extLst>
                </a:gridCol>
                <a:gridCol w="2946124">
                  <a:extLst>
                    <a:ext uri="{9D8B030D-6E8A-4147-A177-3AD203B41FA5}">
                      <a16:colId xmlns:a16="http://schemas.microsoft.com/office/drawing/2014/main" val="2155263932"/>
                    </a:ext>
                  </a:extLst>
                </a:gridCol>
                <a:gridCol w="2642226">
                  <a:extLst>
                    <a:ext uri="{9D8B030D-6E8A-4147-A177-3AD203B41FA5}">
                      <a16:colId xmlns:a16="http://schemas.microsoft.com/office/drawing/2014/main" val="1430200545"/>
                    </a:ext>
                  </a:extLst>
                </a:gridCol>
              </a:tblGrid>
              <a:tr h="988214">
                <a:tc>
                  <a:txBody>
                    <a:bodyPr/>
                    <a:lstStyle/>
                    <a:p>
                      <a:pPr rtl="0" fontAlgn="t">
                        <a:spcBef>
                          <a:spcPts val="0"/>
                        </a:spcBef>
                        <a:spcAft>
                          <a:spcPts val="0"/>
                        </a:spcAft>
                      </a:pPr>
                      <a:r>
                        <a:rPr lang="en-GB" sz="900" b="1" u="sng" dirty="0">
                          <a:solidFill>
                            <a:srgbClr val="000000"/>
                          </a:solidFill>
                          <a:effectLst/>
                        </a:rPr>
                        <a:t>Important scientists</a:t>
                      </a:r>
                      <a:endParaRPr lang="en-GB" sz="1500" b="1" dirty="0">
                        <a:effectLst/>
                      </a:endParaRPr>
                    </a:p>
                    <a:p>
                      <a:pPr rtl="0" fontAlgn="t">
                        <a:spcBef>
                          <a:spcPts val="0"/>
                        </a:spcBef>
                        <a:spcAft>
                          <a:spcPts val="0"/>
                        </a:spcAft>
                      </a:pPr>
                      <a:r>
                        <a:rPr lang="en-GB" sz="900" b="1" u="none" strike="noStrike" dirty="0">
                          <a:solidFill>
                            <a:srgbClr val="000000"/>
                          </a:solidFill>
                          <a:effectLst/>
                        </a:rPr>
                        <a:t>Alessandro Volta</a:t>
                      </a:r>
                      <a:r>
                        <a:rPr lang="en-GB" sz="900" b="0" u="none" strike="noStrike" dirty="0">
                          <a:solidFill>
                            <a:srgbClr val="000000"/>
                          </a:solidFill>
                          <a:effectLst/>
                        </a:rPr>
                        <a:t> – Italian physicist who is credited with inventing the battery</a:t>
                      </a:r>
                      <a:endParaRPr lang="en-GB" sz="1500" dirty="0">
                        <a:effectLst/>
                      </a:endParaRPr>
                    </a:p>
                    <a:p>
                      <a:pPr rtl="0" fontAlgn="t">
                        <a:spcBef>
                          <a:spcPts val="0"/>
                        </a:spcBef>
                        <a:spcAft>
                          <a:spcPts val="0"/>
                        </a:spcAft>
                      </a:pPr>
                      <a:r>
                        <a:rPr lang="en-GB" sz="900" b="1" u="none" strike="noStrike" dirty="0">
                          <a:solidFill>
                            <a:srgbClr val="000000"/>
                          </a:solidFill>
                          <a:effectLst/>
                        </a:rPr>
                        <a:t>Edith Clarke</a:t>
                      </a:r>
                      <a:r>
                        <a:rPr lang="en-GB" sz="900" b="0" u="none" strike="noStrike" dirty="0">
                          <a:solidFill>
                            <a:srgbClr val="000000"/>
                          </a:solidFill>
                          <a:effectLst/>
                        </a:rPr>
                        <a:t> – American scientist who was the first woman to be professionally employed as an electrical engineer in the United States</a:t>
                      </a:r>
                      <a:endParaRPr lang="en-GB" sz="1500" dirty="0">
                        <a:effectLst/>
                      </a:endParaRPr>
                    </a:p>
                  </a:txBody>
                  <a:tcPr marL="54705" marR="54705" marT="36470" marB="3647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rtl="0" fontAlgn="t">
                        <a:spcBef>
                          <a:spcPts val="0"/>
                        </a:spcBef>
                        <a:spcAft>
                          <a:spcPts val="0"/>
                        </a:spcAft>
                      </a:pPr>
                      <a:r>
                        <a:rPr lang="en-GB" sz="900" b="1" u="sng" dirty="0">
                          <a:solidFill>
                            <a:srgbClr val="000000"/>
                          </a:solidFill>
                          <a:effectLst/>
                        </a:rPr>
                        <a:t>STEM Career Links</a:t>
                      </a:r>
                      <a:endParaRPr lang="en-GB" sz="1500" b="1" dirty="0">
                        <a:effectLst/>
                      </a:endParaRPr>
                    </a:p>
                    <a:p>
                      <a:pPr rtl="0" fontAlgn="t">
                        <a:spcBef>
                          <a:spcPts val="0"/>
                        </a:spcBef>
                        <a:spcAft>
                          <a:spcPts val="0"/>
                        </a:spcAft>
                      </a:pPr>
                      <a:r>
                        <a:rPr lang="en-GB" sz="900" b="1" u="none" strike="noStrike" dirty="0">
                          <a:solidFill>
                            <a:srgbClr val="000000"/>
                          </a:solidFill>
                          <a:effectLst/>
                        </a:rPr>
                        <a:t>Electrical Engineer </a:t>
                      </a:r>
                      <a:r>
                        <a:rPr lang="en-GB" sz="900" b="0" u="none" strike="noStrike" dirty="0">
                          <a:solidFill>
                            <a:srgbClr val="000000"/>
                          </a:solidFill>
                          <a:effectLst/>
                        </a:rPr>
                        <a:t>(works with equipment that uses electricity)</a:t>
                      </a:r>
                      <a:endParaRPr lang="en-GB" sz="1500" dirty="0">
                        <a:effectLst/>
                      </a:endParaRPr>
                    </a:p>
                    <a:p>
                      <a:pPr rtl="0" fontAlgn="t">
                        <a:spcBef>
                          <a:spcPts val="0"/>
                        </a:spcBef>
                        <a:spcAft>
                          <a:spcPts val="0"/>
                        </a:spcAft>
                      </a:pPr>
                      <a:r>
                        <a:rPr lang="en-GB" sz="900" b="1" u="none" strike="noStrike" dirty="0">
                          <a:solidFill>
                            <a:srgbClr val="000000"/>
                          </a:solidFill>
                          <a:effectLst/>
                        </a:rPr>
                        <a:t>Electrician </a:t>
                      </a:r>
                      <a:r>
                        <a:rPr lang="en-GB" sz="900" b="0" u="none" strike="noStrike" dirty="0">
                          <a:solidFill>
                            <a:srgbClr val="000000"/>
                          </a:solidFill>
                          <a:effectLst/>
                        </a:rPr>
                        <a:t>(installs and maintains electrical equipment)</a:t>
                      </a:r>
                      <a:endParaRPr lang="en-GB" sz="1500" dirty="0">
                        <a:effectLst/>
                      </a:endParaRPr>
                    </a:p>
                    <a:p>
                      <a:pPr rtl="0" fontAlgn="t">
                        <a:spcBef>
                          <a:spcPts val="0"/>
                        </a:spcBef>
                        <a:spcAft>
                          <a:spcPts val="0"/>
                        </a:spcAft>
                      </a:pPr>
                      <a:r>
                        <a:rPr lang="en-GB" sz="900" b="1" u="none" strike="noStrike" dirty="0">
                          <a:solidFill>
                            <a:srgbClr val="000000"/>
                          </a:solidFill>
                          <a:effectLst/>
                        </a:rPr>
                        <a:t>Renewable Energy Engineer</a:t>
                      </a:r>
                      <a:r>
                        <a:rPr lang="en-GB" sz="900" b="0" u="none" strike="noStrike" dirty="0">
                          <a:solidFill>
                            <a:srgbClr val="000000"/>
                          </a:solidFill>
                          <a:effectLst/>
                        </a:rPr>
                        <a:t> (works on environmentally conscious)</a:t>
                      </a:r>
                      <a:endParaRPr lang="en-GB" sz="1500" dirty="0">
                        <a:effectLst/>
                      </a:endParaRPr>
                    </a:p>
                  </a:txBody>
                  <a:tcPr marL="54705" marR="54705" marT="36470" marB="3647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rtl="0" fontAlgn="t">
                        <a:spcBef>
                          <a:spcPts val="0"/>
                        </a:spcBef>
                        <a:spcAft>
                          <a:spcPts val="0"/>
                        </a:spcAft>
                      </a:pPr>
                      <a:r>
                        <a:rPr lang="en-GB" sz="900" b="1" u="sng" dirty="0">
                          <a:solidFill>
                            <a:srgbClr val="000000"/>
                          </a:solidFill>
                          <a:effectLst/>
                        </a:rPr>
                        <a:t>Links to real life</a:t>
                      </a:r>
                      <a:endParaRPr lang="en-GB" sz="1500" b="1" dirty="0">
                        <a:effectLst/>
                      </a:endParaRPr>
                    </a:p>
                    <a:p>
                      <a:pPr rtl="0" fontAlgn="base">
                        <a:spcBef>
                          <a:spcPts val="0"/>
                        </a:spcBef>
                        <a:spcAft>
                          <a:spcPts val="0"/>
                        </a:spcAft>
                        <a:buFont typeface="Arial" panose="020B0604020202020204" pitchFamily="34" charset="0"/>
                        <a:buChar char="•"/>
                      </a:pPr>
                      <a:r>
                        <a:rPr lang="en-GB" sz="900" b="0" u="none" strike="noStrike" dirty="0">
                          <a:solidFill>
                            <a:srgbClr val="000000"/>
                          </a:solidFill>
                          <a:effectLst/>
                        </a:rPr>
                        <a:t>What if we didn’t have electricity?</a:t>
                      </a:r>
                    </a:p>
                    <a:p>
                      <a:pPr rtl="0" fontAlgn="base">
                        <a:spcBef>
                          <a:spcPts val="0"/>
                        </a:spcBef>
                        <a:spcAft>
                          <a:spcPts val="0"/>
                        </a:spcAft>
                        <a:buFont typeface="Arial" panose="020B0604020202020204" pitchFamily="34" charset="0"/>
                        <a:buChar char="•"/>
                      </a:pPr>
                      <a:r>
                        <a:rPr lang="en-GB" sz="900" b="0" u="none" strike="noStrike" dirty="0">
                          <a:solidFill>
                            <a:srgbClr val="000000"/>
                          </a:solidFill>
                          <a:effectLst/>
                        </a:rPr>
                        <a:t>Why do we have power cuts?</a:t>
                      </a:r>
                    </a:p>
                    <a:p>
                      <a:pPr rtl="0" fontAlgn="base">
                        <a:spcBef>
                          <a:spcPts val="0"/>
                        </a:spcBef>
                        <a:spcAft>
                          <a:spcPts val="0"/>
                        </a:spcAft>
                        <a:buFont typeface="Arial" panose="020B0604020202020204" pitchFamily="34" charset="0"/>
                        <a:buChar char="•"/>
                      </a:pPr>
                      <a:r>
                        <a:rPr lang="en-GB" sz="900" b="0" u="none" strike="noStrike" dirty="0">
                          <a:solidFill>
                            <a:srgbClr val="000000"/>
                          </a:solidFill>
                          <a:effectLst/>
                        </a:rPr>
                        <a:t>How do fuses work?</a:t>
                      </a:r>
                    </a:p>
                    <a:p>
                      <a:pPr rtl="0" fontAlgn="base">
                        <a:spcBef>
                          <a:spcPts val="0"/>
                        </a:spcBef>
                        <a:spcAft>
                          <a:spcPts val="800"/>
                        </a:spcAft>
                        <a:buFont typeface="Arial" panose="020B0604020202020204" pitchFamily="34" charset="0"/>
                        <a:buChar char="•"/>
                      </a:pPr>
                      <a:r>
                        <a:rPr lang="en-GB" sz="900" b="0" u="none" strike="noStrike" dirty="0">
                          <a:solidFill>
                            <a:srgbClr val="000000"/>
                          </a:solidFill>
                          <a:effectLst/>
                        </a:rPr>
                        <a:t>Our mobile phones have a battery, but we have to plug them in too; why?</a:t>
                      </a:r>
                      <a:endParaRPr lang="en-GB" sz="900" b="0" i="0" u="none" strike="noStrike" dirty="0">
                        <a:solidFill>
                          <a:srgbClr val="000000"/>
                        </a:solidFill>
                        <a:effectLst/>
                        <a:latin typeface="Gill Sans"/>
                      </a:endParaRPr>
                    </a:p>
                  </a:txBody>
                  <a:tcPr marL="54705" marR="54705" marT="36470" marB="3647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72185118"/>
                  </a:ext>
                </a:extLst>
              </a:tr>
            </a:tbl>
          </a:graphicData>
        </a:graphic>
      </p:graphicFrame>
      <p:pic>
        <p:nvPicPr>
          <p:cNvPr id="11270" name="Picture 6" descr="Closed, Open, and Short Circuits - dummies">
            <a:extLst>
              <a:ext uri="{FF2B5EF4-FFF2-40B4-BE49-F238E27FC236}">
                <a16:creationId xmlns:a16="http://schemas.microsoft.com/office/drawing/2014/main" id="{0655B549-C08C-49E8-9003-12EE0E658B0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15714"/>
          <a:stretch/>
        </p:blipFill>
        <p:spPr bwMode="auto">
          <a:xfrm>
            <a:off x="3598983" y="2636439"/>
            <a:ext cx="2655138" cy="907243"/>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graphicFrame>
        <p:nvGraphicFramePr>
          <p:cNvPr id="31" name="Table 31">
            <a:extLst>
              <a:ext uri="{FF2B5EF4-FFF2-40B4-BE49-F238E27FC236}">
                <a16:creationId xmlns:a16="http://schemas.microsoft.com/office/drawing/2014/main" id="{A80705AE-14BD-4BE8-901B-D8A051B4F906}"/>
              </a:ext>
            </a:extLst>
          </p:cNvPr>
          <p:cNvGraphicFramePr>
            <a:graphicFrameLocks noGrp="1"/>
          </p:cNvGraphicFramePr>
          <p:nvPr/>
        </p:nvGraphicFramePr>
        <p:xfrm>
          <a:off x="3585464" y="3547271"/>
          <a:ext cx="2675828" cy="1475415"/>
        </p:xfrm>
        <a:graphic>
          <a:graphicData uri="http://schemas.openxmlformats.org/drawingml/2006/table">
            <a:tbl>
              <a:tblPr firstRow="1" bandRow="1">
                <a:tableStyleId>{21E4AEA4-8DFA-4A89-87EB-49C32662AFE0}</a:tableStyleId>
              </a:tblPr>
              <a:tblGrid>
                <a:gridCol w="2675828">
                  <a:extLst>
                    <a:ext uri="{9D8B030D-6E8A-4147-A177-3AD203B41FA5}">
                      <a16:colId xmlns:a16="http://schemas.microsoft.com/office/drawing/2014/main" val="1623267039"/>
                    </a:ext>
                  </a:extLst>
                </a:gridCol>
              </a:tblGrid>
              <a:tr h="354100">
                <a:tc>
                  <a:txBody>
                    <a:bodyPr/>
                    <a:lstStyle/>
                    <a:p>
                      <a:r>
                        <a:rPr lang="en-GB" sz="1700" dirty="0"/>
                        <a:t>Open and closed circuits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30074366"/>
                  </a:ext>
                </a:extLst>
              </a:tr>
              <a:tr h="1121315">
                <a:tc>
                  <a:txBody>
                    <a:bodyPr/>
                    <a:lstStyle/>
                    <a:p>
                      <a:r>
                        <a:rPr lang="en-GB" sz="900" dirty="0"/>
                        <a:t>An open circuit is one where the components and wires in a circuit are not complete and all joined (right).</a:t>
                      </a:r>
                    </a:p>
                    <a:p>
                      <a:r>
                        <a:rPr lang="en-GB" sz="900" dirty="0"/>
                        <a:t>A closed circuit is one that is complete, with good continuity throughout. A closed circuit is needed for components to work and for electricity to flow through the circuit.</a:t>
                      </a:r>
                      <a:endParaRPr lang="en-GB" sz="1700" dirty="0"/>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71202132"/>
                  </a:ext>
                </a:extLst>
              </a:tr>
            </a:tbl>
          </a:graphicData>
        </a:graphic>
      </p:graphicFrame>
      <p:graphicFrame>
        <p:nvGraphicFramePr>
          <p:cNvPr id="32" name="Table 32">
            <a:extLst>
              <a:ext uri="{FF2B5EF4-FFF2-40B4-BE49-F238E27FC236}">
                <a16:creationId xmlns:a16="http://schemas.microsoft.com/office/drawing/2014/main" id="{BEF0958C-97A4-4544-A51F-3BBD094B18BE}"/>
              </a:ext>
            </a:extLst>
          </p:cNvPr>
          <p:cNvGraphicFramePr>
            <a:graphicFrameLocks noGrp="1"/>
          </p:cNvGraphicFramePr>
          <p:nvPr/>
        </p:nvGraphicFramePr>
        <p:xfrm>
          <a:off x="6434756" y="2505808"/>
          <a:ext cx="2540098" cy="2770748"/>
        </p:xfrm>
        <a:graphic>
          <a:graphicData uri="http://schemas.openxmlformats.org/drawingml/2006/table">
            <a:tbl>
              <a:tblPr firstRow="1" bandRow="1">
                <a:tableStyleId>{21E4AEA4-8DFA-4A89-87EB-49C32662AFE0}</a:tableStyleId>
              </a:tblPr>
              <a:tblGrid>
                <a:gridCol w="1270049">
                  <a:extLst>
                    <a:ext uri="{9D8B030D-6E8A-4147-A177-3AD203B41FA5}">
                      <a16:colId xmlns:a16="http://schemas.microsoft.com/office/drawing/2014/main" val="2645991388"/>
                    </a:ext>
                  </a:extLst>
                </a:gridCol>
                <a:gridCol w="1270049">
                  <a:extLst>
                    <a:ext uri="{9D8B030D-6E8A-4147-A177-3AD203B41FA5}">
                      <a16:colId xmlns:a16="http://schemas.microsoft.com/office/drawing/2014/main" val="3223311967"/>
                    </a:ext>
                  </a:extLst>
                </a:gridCol>
              </a:tblGrid>
              <a:tr h="369433">
                <a:tc>
                  <a:txBody>
                    <a:bodyPr/>
                    <a:lstStyle/>
                    <a:p>
                      <a:r>
                        <a:rPr lang="en-GB" sz="1700" dirty="0"/>
                        <a:t>Insulators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1700" dirty="0"/>
                        <a:t>Conductors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33768619"/>
                  </a:ext>
                </a:extLst>
              </a:tr>
              <a:tr h="2401315">
                <a:tc>
                  <a:txBody>
                    <a:bodyPr/>
                    <a:lstStyle/>
                    <a:p>
                      <a:r>
                        <a:rPr lang="en-GB" sz="900" dirty="0"/>
                        <a:t>Some materials do not allow electricity to pass through them. These are insulators.</a:t>
                      </a:r>
                    </a:p>
                    <a:p>
                      <a:r>
                        <a:rPr lang="en-GB" sz="900" b="1" dirty="0"/>
                        <a:t>Plastic</a:t>
                      </a:r>
                      <a:r>
                        <a:rPr lang="en-GB" sz="900" dirty="0"/>
                        <a:t>, </a:t>
                      </a:r>
                      <a:r>
                        <a:rPr lang="en-GB" sz="900" b="1" dirty="0"/>
                        <a:t>wood</a:t>
                      </a:r>
                      <a:r>
                        <a:rPr lang="en-GB" sz="900" dirty="0"/>
                        <a:t>, </a:t>
                      </a:r>
                      <a:r>
                        <a:rPr lang="en-GB" sz="900" b="1" dirty="0"/>
                        <a:t>glass</a:t>
                      </a:r>
                      <a:r>
                        <a:rPr lang="en-GB" sz="900" dirty="0"/>
                        <a:t> and </a:t>
                      </a:r>
                      <a:r>
                        <a:rPr lang="en-GB" sz="900" b="1" dirty="0"/>
                        <a:t>rubber</a:t>
                      </a:r>
                      <a:r>
                        <a:rPr lang="en-GB" sz="900" dirty="0"/>
                        <a:t> are good electrical insulators. That is why they are used to cover materials that carry electricity.</a:t>
                      </a:r>
                    </a:p>
                    <a:p>
                      <a:r>
                        <a:rPr lang="en-GB" sz="900" dirty="0"/>
                        <a:t>Plastic covering that surrounds wires is an electrical insulator. It stops you from getting an electrical shock.</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GB" sz="900" dirty="0"/>
                        <a:t>Some materials let electricity pass through them easily. These materials are known as electrical conductors.</a:t>
                      </a:r>
                    </a:p>
                    <a:p>
                      <a:r>
                        <a:rPr lang="en-GB" sz="900" dirty="0"/>
                        <a:t>Many metals, such as copper, iron and steel, are good electrical conductors. That is why the parts of electrical objects that need to let electricity pass through are always made of metal.</a:t>
                      </a:r>
                    </a:p>
                    <a:p>
                      <a:endParaRPr lang="en-GB" sz="900" dirty="0"/>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87973943"/>
                  </a:ext>
                </a:extLst>
              </a:tr>
            </a:tbl>
          </a:graphicData>
        </a:graphic>
      </p:graphicFrame>
    </p:spTree>
    <p:extLst>
      <p:ext uri="{BB962C8B-B14F-4D97-AF65-F5344CB8AC3E}">
        <p14:creationId xmlns:p14="http://schemas.microsoft.com/office/powerpoint/2010/main" val="3410274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C0D43BD-8C15-419A-BF86-5B769788C24A}"/>
              </a:ext>
            </a:extLst>
          </p:cNvPr>
          <p:cNvCxnSpPr>
            <a:cxnSpLocks/>
          </p:cNvCxnSpPr>
          <p:nvPr/>
        </p:nvCxnSpPr>
        <p:spPr>
          <a:xfrm>
            <a:off x="4572000" y="263769"/>
            <a:ext cx="0" cy="6330462"/>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5" name="Table 10">
            <a:extLst>
              <a:ext uri="{FF2B5EF4-FFF2-40B4-BE49-F238E27FC236}">
                <a16:creationId xmlns:a16="http://schemas.microsoft.com/office/drawing/2014/main" id="{DEDE4878-20C9-4179-92B3-95242337DC17}"/>
              </a:ext>
            </a:extLst>
          </p:cNvPr>
          <p:cNvGraphicFramePr>
            <a:graphicFrameLocks noGrp="1"/>
          </p:cNvGraphicFramePr>
          <p:nvPr/>
        </p:nvGraphicFramePr>
        <p:xfrm>
          <a:off x="4804118" y="1750924"/>
          <a:ext cx="3262399" cy="4684023"/>
        </p:xfrm>
        <a:graphic>
          <a:graphicData uri="http://schemas.openxmlformats.org/drawingml/2006/table">
            <a:tbl>
              <a:tblPr firstRow="1" bandRow="1">
                <a:tableStyleId>{21E4AEA4-8DFA-4A89-87EB-49C32662AFE0}</a:tableStyleId>
              </a:tblPr>
              <a:tblGrid>
                <a:gridCol w="572489">
                  <a:extLst>
                    <a:ext uri="{9D8B030D-6E8A-4147-A177-3AD203B41FA5}">
                      <a16:colId xmlns:a16="http://schemas.microsoft.com/office/drawing/2014/main" val="1937310176"/>
                    </a:ext>
                  </a:extLst>
                </a:gridCol>
                <a:gridCol w="2689911">
                  <a:extLst>
                    <a:ext uri="{9D8B030D-6E8A-4147-A177-3AD203B41FA5}">
                      <a16:colId xmlns:a16="http://schemas.microsoft.com/office/drawing/2014/main" val="1674400377"/>
                    </a:ext>
                  </a:extLst>
                </a:gridCol>
              </a:tblGrid>
              <a:tr h="357547">
                <a:tc gridSpan="2">
                  <a:txBody>
                    <a:bodyPr/>
                    <a:lstStyle/>
                    <a:p>
                      <a:pPr algn="ctr"/>
                      <a:r>
                        <a:rPr lang="en-GB" sz="1700" dirty="0"/>
                        <a:t>Key Vocabulary</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hMerge="1">
                  <a:txBody>
                    <a:bodyPr/>
                    <a:lstStyle/>
                    <a:p>
                      <a:endParaRPr lang="en-GB" dirty="0"/>
                    </a:p>
                  </a:txBody>
                  <a:tcPr/>
                </a:tc>
                <a:extLst>
                  <a:ext uri="{0D108BD9-81ED-4DB2-BD59-A6C34878D82A}">
                    <a16:rowId xmlns:a16="http://schemas.microsoft.com/office/drawing/2014/main" val="3587489251"/>
                  </a:ext>
                </a:extLst>
              </a:tr>
              <a:tr h="365760">
                <a:tc>
                  <a:txBody>
                    <a:bodyPr/>
                    <a:lstStyle/>
                    <a:p>
                      <a:pPr algn="ctr"/>
                      <a:r>
                        <a:rPr lang="en-GB" sz="800" b="1" dirty="0"/>
                        <a:t>Battery</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 device that stores energy as a chemical until it is needed. A battery is a collection of cells.</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07351718"/>
                  </a:ext>
                </a:extLst>
              </a:tr>
              <a:tr h="365760">
                <a:tc>
                  <a:txBody>
                    <a:bodyPr/>
                    <a:lstStyle/>
                    <a:p>
                      <a:pPr algn="ctr"/>
                      <a:r>
                        <a:rPr lang="en-GB" sz="800" b="1" dirty="0"/>
                        <a:t>Bulb</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 glass lamp that provides light by passing an electrical current through a filament.</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54302627"/>
                  </a:ext>
                </a:extLst>
              </a:tr>
              <a:tr h="365760">
                <a:tc>
                  <a:txBody>
                    <a:bodyPr/>
                    <a:lstStyle/>
                    <a:p>
                      <a:pPr algn="ctr"/>
                      <a:r>
                        <a:rPr lang="en-GB" sz="800" b="1" dirty="0"/>
                        <a:t>Buzzer</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An electrical device that makes a buzzing noise used for signalling.</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82825227"/>
                  </a:ext>
                </a:extLst>
              </a:tr>
              <a:tr h="365760">
                <a:tc>
                  <a:txBody>
                    <a:bodyPr/>
                    <a:lstStyle/>
                    <a:p>
                      <a:pPr algn="ctr"/>
                      <a:r>
                        <a:rPr lang="en-GB" sz="800" b="1" dirty="0"/>
                        <a:t>Cell</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 device that stores energy as a chemical until it is needed. A cell is a single unit.</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8971561"/>
                  </a:ext>
                </a:extLst>
              </a:tr>
              <a:tr h="238365">
                <a:tc>
                  <a:txBody>
                    <a:bodyPr/>
                    <a:lstStyle/>
                    <a:p>
                      <a:pPr algn="ctr"/>
                      <a:r>
                        <a:rPr lang="en-GB" sz="800" b="1" dirty="0"/>
                        <a:t>Circuit</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 path that an electrical current can flow around.</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2810418"/>
                  </a:ext>
                </a:extLst>
              </a:tr>
              <a:tr h="387343">
                <a:tc>
                  <a:txBody>
                    <a:bodyPr/>
                    <a:lstStyle/>
                    <a:p>
                      <a:pPr algn="ctr"/>
                      <a:r>
                        <a:rPr lang="en-GB" sz="800" b="1" dirty="0"/>
                        <a:t>Circuit diagram</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 circuit diagram is a simple image of the components of an electrical circuit.</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36386928"/>
                  </a:ext>
                </a:extLst>
              </a:tr>
              <a:tr h="387343">
                <a:tc>
                  <a:txBody>
                    <a:bodyPr/>
                    <a:lstStyle/>
                    <a:p>
                      <a:pPr algn="ctr"/>
                      <a:r>
                        <a:rPr lang="en-GB" sz="800" b="1" dirty="0"/>
                        <a:t>Circuit symbol</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 visual picture that stands for the actual object.</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12259090"/>
                  </a:ext>
                </a:extLst>
              </a:tr>
              <a:tr h="387343">
                <a:tc>
                  <a:txBody>
                    <a:bodyPr/>
                    <a:lstStyle/>
                    <a:p>
                      <a:pPr algn="ctr"/>
                      <a:r>
                        <a:rPr lang="en-GB" sz="700" b="1" dirty="0"/>
                        <a:t>Complete circuit</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 complete and closed path that a circulating electrical current can flow through.</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8526602"/>
                  </a:ext>
                </a:extLst>
              </a:tr>
              <a:tr h="365760">
                <a:tc>
                  <a:txBody>
                    <a:bodyPr/>
                    <a:lstStyle/>
                    <a:p>
                      <a:pPr algn="ctr"/>
                      <a:r>
                        <a:rPr lang="en-GB" sz="800" b="1" dirty="0"/>
                        <a:t>Lamp</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 device for giving light, consisting of an electric bulb together with its holder</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33323157"/>
                  </a:ext>
                </a:extLst>
              </a:tr>
              <a:tr h="365760">
                <a:tc>
                  <a:txBody>
                    <a:bodyPr/>
                    <a:lstStyle/>
                    <a:p>
                      <a:pPr algn="ctr"/>
                      <a:r>
                        <a:rPr lang="en-GB" sz="800" b="1" dirty="0"/>
                        <a:t>Motor</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 machine powered by electricity that will enable a device to move.</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63078288"/>
                  </a:ext>
                </a:extLst>
              </a:tr>
              <a:tr h="365760">
                <a:tc>
                  <a:txBody>
                    <a:bodyPr/>
                    <a:lstStyle/>
                    <a:p>
                      <a:pPr algn="ctr"/>
                      <a:r>
                        <a:rPr lang="en-GB" sz="800" b="1" dirty="0"/>
                        <a:t>Switch</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 device for making or breaking the connection in a circuit.</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41784502"/>
                  </a:ext>
                </a:extLst>
              </a:tr>
              <a:tr h="365760">
                <a:tc>
                  <a:txBody>
                    <a:bodyPr/>
                    <a:lstStyle/>
                    <a:p>
                      <a:pPr algn="ctr"/>
                      <a:r>
                        <a:rPr lang="en-GB" sz="800" b="1" dirty="0"/>
                        <a:t>Voltage</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lang="en-GB" sz="900" dirty="0"/>
                        <a:t>An electrical force that makes electricity move through a wire, measured in volts.</a:t>
                      </a:r>
                    </a:p>
                  </a:txBody>
                  <a:tcPr marL="84406" marR="84406" marT="42203" marB="42203"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34633839"/>
                  </a:ext>
                </a:extLst>
              </a:tr>
            </a:tbl>
          </a:graphicData>
        </a:graphic>
      </p:graphicFrame>
      <p:sp>
        <p:nvSpPr>
          <p:cNvPr id="6" name="Rectangle 5">
            <a:extLst>
              <a:ext uri="{FF2B5EF4-FFF2-40B4-BE49-F238E27FC236}">
                <a16:creationId xmlns:a16="http://schemas.microsoft.com/office/drawing/2014/main" id="{CF4C46AB-A818-427C-A7F8-DE825F6F214C}"/>
              </a:ext>
            </a:extLst>
          </p:cNvPr>
          <p:cNvSpPr/>
          <p:nvPr/>
        </p:nvSpPr>
        <p:spPr>
          <a:xfrm>
            <a:off x="8176847" y="1750923"/>
            <a:ext cx="782515" cy="4657343"/>
          </a:xfrm>
          <a:prstGeom prst="rect">
            <a:avLst/>
          </a:prstGeom>
          <a:ln w="28575">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vert="vert" rtlCol="0" anchor="ctr"/>
          <a:lstStyle/>
          <a:p>
            <a:pPr algn="ctr"/>
            <a:r>
              <a:rPr lang="en-GB" sz="3323" dirty="0">
                <a:solidFill>
                  <a:sysClr val="windowText" lastClr="000000"/>
                </a:solidFill>
              </a:rPr>
              <a:t>E  l  e  c  t  r  i  c  i  t  y</a:t>
            </a:r>
          </a:p>
          <a:p>
            <a:pPr algn="ctr"/>
            <a:r>
              <a:rPr lang="en-GB" sz="1846" dirty="0">
                <a:solidFill>
                  <a:sysClr val="windowText" lastClr="000000"/>
                </a:solidFill>
              </a:rPr>
              <a:t>  Knowledge Organiser</a:t>
            </a:r>
          </a:p>
        </p:txBody>
      </p:sp>
      <p:graphicFrame>
        <p:nvGraphicFramePr>
          <p:cNvPr id="7" name="Table 7">
            <a:extLst>
              <a:ext uri="{FF2B5EF4-FFF2-40B4-BE49-F238E27FC236}">
                <a16:creationId xmlns:a16="http://schemas.microsoft.com/office/drawing/2014/main" id="{DEECA6A0-BDC2-4569-AF14-632DEF25A429}"/>
              </a:ext>
            </a:extLst>
          </p:cNvPr>
          <p:cNvGraphicFramePr>
            <a:graphicFrameLocks noGrp="1"/>
          </p:cNvGraphicFramePr>
          <p:nvPr/>
        </p:nvGraphicFramePr>
        <p:xfrm>
          <a:off x="4804117" y="449733"/>
          <a:ext cx="4155245" cy="1195754"/>
        </p:xfrm>
        <a:graphic>
          <a:graphicData uri="http://schemas.openxmlformats.org/drawingml/2006/table">
            <a:tbl>
              <a:tblPr firstRow="1" bandRow="1">
                <a:tableStyleId>{21E4AEA4-8DFA-4A89-87EB-49C32662AFE0}</a:tableStyleId>
              </a:tblPr>
              <a:tblGrid>
                <a:gridCol w="4155245">
                  <a:extLst>
                    <a:ext uri="{9D8B030D-6E8A-4147-A177-3AD203B41FA5}">
                      <a16:colId xmlns:a16="http://schemas.microsoft.com/office/drawing/2014/main" val="1275800090"/>
                    </a:ext>
                  </a:extLst>
                </a:gridCol>
              </a:tblGrid>
              <a:tr h="337625">
                <a:tc>
                  <a:txBody>
                    <a:bodyPr/>
                    <a:lstStyle/>
                    <a:p>
                      <a:r>
                        <a:rPr lang="en-GB" sz="1700" dirty="0"/>
                        <a:t>What is Electricity?</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5248201"/>
                  </a:ext>
                </a:extLst>
              </a:tr>
              <a:tr h="858129">
                <a:tc>
                  <a:txBody>
                    <a:bodyPr/>
                    <a:lstStyle/>
                    <a:p>
                      <a:r>
                        <a:rPr lang="en-GB" sz="1000" dirty="0"/>
                        <a:t>Electricity is the flow of electrical power or charge. Electricity is created by generators which can be powered by gas, coal, oil, water, wind or solar.</a:t>
                      </a:r>
                    </a:p>
                    <a:p>
                      <a:r>
                        <a:rPr lang="en-GB" sz="1000" dirty="0"/>
                        <a:t>The electrical energy can be converted into other types of energy such as light, heat, movement or sound.</a:t>
                      </a:r>
                    </a:p>
                    <a:p>
                      <a:r>
                        <a:rPr lang="en-GB" sz="1000" dirty="0"/>
                        <a:t>Electricity is dangerous, so be careful when using electrical appliances.</a:t>
                      </a:r>
                    </a:p>
                  </a:txBody>
                  <a:tcPr marL="84406" marR="84406" marT="42203" marB="4220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6808477"/>
                  </a:ext>
                </a:extLst>
              </a:tr>
            </a:tbl>
          </a:graphicData>
        </a:graphic>
      </p:graphicFrame>
    </p:spTree>
    <p:extLst>
      <p:ext uri="{BB962C8B-B14F-4D97-AF65-F5344CB8AC3E}">
        <p14:creationId xmlns:p14="http://schemas.microsoft.com/office/powerpoint/2010/main" val="177066454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656</Words>
  <Application>Microsoft Office PowerPoint</Application>
  <PresentationFormat>On-screen Show (4:3)</PresentationFormat>
  <Paragraphs>61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Gill Sans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Jolley</dc:creator>
  <cp:lastModifiedBy>Christopher Jolley</cp:lastModifiedBy>
  <cp:revision>7</cp:revision>
  <dcterms:created xsi:type="dcterms:W3CDTF">2021-06-15T07:38:32Z</dcterms:created>
  <dcterms:modified xsi:type="dcterms:W3CDTF">2021-06-15T07:40:09Z</dcterms:modified>
</cp:coreProperties>
</file>