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2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8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8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473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85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89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5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649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4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367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138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9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61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C304-6FDC-4FFF-9F3C-ECC6894D81A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FF5EF-8CEE-4FEE-AA60-B0A732B86A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82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he missing fossils matter as much as the ones we have found | Aeon Ideas">
            <a:extLst>
              <a:ext uri="{FF2B5EF4-FFF2-40B4-BE49-F238E27FC236}">
                <a16:creationId xmlns:a16="http://schemas.microsoft.com/office/drawing/2014/main" id="{57B448CB-716A-496D-9059-CD026F077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154" y="517320"/>
            <a:ext cx="2516552" cy="149142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13DBA26B-73C0-4577-A0B4-7BFEDF778DFC}"/>
              </a:ext>
            </a:extLst>
          </p:cNvPr>
          <p:cNvGraphicFramePr>
            <a:graphicFrameLocks noGrp="1"/>
          </p:cNvGraphicFramePr>
          <p:nvPr/>
        </p:nvGraphicFramePr>
        <p:xfrm>
          <a:off x="205154" y="505847"/>
          <a:ext cx="6096000" cy="14806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816519498"/>
                    </a:ext>
                  </a:extLst>
                </a:gridCol>
              </a:tblGrid>
              <a:tr h="309489">
                <a:tc>
                  <a:txBody>
                    <a:bodyPr/>
                    <a:lstStyle/>
                    <a:p>
                      <a:r>
                        <a:rPr lang="en-GB" sz="1500" dirty="0"/>
                        <a:t>What is a fossil?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6909717"/>
                  </a:ext>
                </a:extLst>
              </a:tr>
              <a:tr h="1167618">
                <a:tc>
                  <a:txBody>
                    <a:bodyPr/>
                    <a:lstStyle/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A fossil is the preserved remains or traces of a dead organism. The process by which a fossil is formed is called fossilisation.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strike="noStrike" dirty="0">
                          <a:solidFill>
                            <a:srgbClr val="231F20"/>
                          </a:solidFill>
                          <a:effectLst/>
                        </a:rPr>
                        <a:t>After an animal dies, the soft parts of its body decompose leaving the hard parts, like the skeleton, behind. This becomes buried by small particles of rock called sediment.</a:t>
                      </a:r>
                    </a:p>
                    <a:p>
                      <a:pPr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strike="noStrike" dirty="0">
                          <a:solidFill>
                            <a:srgbClr val="231F20"/>
                          </a:solidFill>
                          <a:effectLst/>
                        </a:rPr>
                        <a:t>Fossils can teach us about animals that lived in the past and changes to the earth. For example, rocks that once formed the</a:t>
                      </a:r>
                      <a:r>
                        <a:rPr lang="en-GB" sz="10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seafloor might be forced up to form a mountain range. This means that you can sometimes find the fossils of sea creatures at the peak of a mountain.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Gill Sans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298226"/>
                  </a:ext>
                </a:extLst>
              </a:tr>
            </a:tbl>
          </a:graphicData>
        </a:graphic>
      </p:graphicFrame>
      <p:pic>
        <p:nvPicPr>
          <p:cNvPr id="13316" name="Picture 4" descr="Charles Darwin | Biography, Education, Books, Theory of Evolution, &amp;amp; Facts  | Britannica">
            <a:extLst>
              <a:ext uri="{FF2B5EF4-FFF2-40B4-BE49-F238E27FC236}">
                <a16:creationId xmlns:a16="http://schemas.microsoft.com/office/drawing/2014/main" id="{CA832BAF-EB87-44FA-B616-2E40116431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2" r="22112" b="10715"/>
          <a:stretch/>
        </p:blipFill>
        <p:spPr bwMode="auto">
          <a:xfrm>
            <a:off x="7083670" y="4245348"/>
            <a:ext cx="1742827" cy="2123467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8D2D6CE7-A9EA-4D0C-BB6C-BB50843C2D3A}"/>
              </a:ext>
            </a:extLst>
          </p:cNvPr>
          <p:cNvGraphicFramePr>
            <a:graphicFrameLocks noGrp="1"/>
          </p:cNvGraphicFramePr>
          <p:nvPr/>
        </p:nvGraphicFramePr>
        <p:xfrm>
          <a:off x="7070049" y="2103323"/>
          <a:ext cx="1765242" cy="21300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65242">
                  <a:extLst>
                    <a:ext uri="{9D8B030D-6E8A-4147-A177-3AD203B41FA5}">
                      <a16:colId xmlns:a16="http://schemas.microsoft.com/office/drawing/2014/main" val="912257621"/>
                    </a:ext>
                  </a:extLst>
                </a:gridCol>
              </a:tblGrid>
              <a:tr h="337625">
                <a:tc>
                  <a:txBody>
                    <a:bodyPr/>
                    <a:lstStyle/>
                    <a:p>
                      <a:r>
                        <a:rPr lang="en-GB" sz="1700" dirty="0"/>
                        <a:t>Charles Darwin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4982745"/>
                  </a:ext>
                </a:extLst>
              </a:tr>
              <a:tr h="1786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Charles Darwin came up with the theory of evolution - he published it in a book called ‘The Origin of the Species’ in 1859. </a:t>
                      </a:r>
                      <a:r>
                        <a:rPr lang="en-GB" sz="10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The theory states that animals adapt over time- the most successfully adapted animals are the ones which survive and procreate. This leads to changes in animal species over time (evolution).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Gill Sans"/>
                      </a:endParaRP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5454804"/>
                  </a:ext>
                </a:extLst>
              </a:tr>
            </a:tbl>
          </a:graphicData>
        </a:graphic>
      </p:graphicFrame>
      <p:pic>
        <p:nvPicPr>
          <p:cNvPr id="13318" name="Picture 6" descr="What Is A Multi-Generational Labradoodle And Are They Better?">
            <a:extLst>
              <a:ext uri="{FF2B5EF4-FFF2-40B4-BE49-F238E27FC236}">
                <a16:creationId xmlns:a16="http://schemas.microsoft.com/office/drawing/2014/main" id="{A7781FBA-6FBC-4FA1-9B52-075D40455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23" y="2129525"/>
            <a:ext cx="4552218" cy="15240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9B3FD448-F089-4C5D-98B0-7131804ADCE6}"/>
              </a:ext>
            </a:extLst>
          </p:cNvPr>
          <p:cNvGraphicFramePr>
            <a:graphicFrameLocks noGrp="1"/>
          </p:cNvGraphicFramePr>
          <p:nvPr/>
        </p:nvGraphicFramePr>
        <p:xfrm>
          <a:off x="231530" y="3640470"/>
          <a:ext cx="4572001" cy="13798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72001">
                  <a:extLst>
                    <a:ext uri="{9D8B030D-6E8A-4147-A177-3AD203B41FA5}">
                      <a16:colId xmlns:a16="http://schemas.microsoft.com/office/drawing/2014/main" val="2846057906"/>
                    </a:ext>
                  </a:extLst>
                </a:gridCol>
              </a:tblGrid>
              <a:tr h="281354">
                <a:tc>
                  <a:txBody>
                    <a:bodyPr/>
                    <a:lstStyle/>
                    <a:p>
                      <a:r>
                        <a:rPr lang="en-GB" sz="1300" dirty="0"/>
                        <a:t>What is inheritance?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9073674"/>
                  </a:ext>
                </a:extLst>
              </a:tr>
              <a:tr h="10972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When living things reproduce they pass on characteristics to their offspring. This is known as inheritance. This is why children often look like their parents, or why a mix of two dog breeds will produce offspring which has some characteristics from each parent. </a:t>
                      </a:r>
                    </a:p>
                    <a:p>
                      <a:r>
                        <a:rPr lang="en-GB" sz="1100" dirty="0"/>
                        <a:t>Even when the breed is the same, offspring vary and are not identical to their parents, but have some characteristics.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1415009"/>
                  </a:ext>
                </a:extLst>
              </a:tr>
            </a:tbl>
          </a:graphicData>
        </a:graphic>
      </p:graphicFrame>
      <p:pic>
        <p:nvPicPr>
          <p:cNvPr id="13320" name="Picture 8" descr="Evolution at Work: Beak Adaptations of Birds - Earthly Mission">
            <a:extLst>
              <a:ext uri="{FF2B5EF4-FFF2-40B4-BE49-F238E27FC236}">
                <a16:creationId xmlns:a16="http://schemas.microsoft.com/office/drawing/2014/main" id="{9514637A-EC62-4C07-AEB7-59E0FE14BC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9188" r="17001" b="7041"/>
          <a:stretch/>
        </p:blipFill>
        <p:spPr bwMode="auto">
          <a:xfrm>
            <a:off x="240323" y="5197278"/>
            <a:ext cx="2066557" cy="112984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5DC8F99-59A4-4035-A8D7-251373C2CDA2}"/>
              </a:ext>
            </a:extLst>
          </p:cNvPr>
          <p:cNvSpPr/>
          <p:nvPr/>
        </p:nvSpPr>
        <p:spPr>
          <a:xfrm>
            <a:off x="2303586" y="5178539"/>
            <a:ext cx="1670538" cy="11608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69" dirty="0">
                <a:solidFill>
                  <a:schemeClr val="tx1"/>
                </a:solidFill>
              </a:rPr>
              <a:t>Animals have to adapt, change, over many years to suit their environment. Look at these birds and how their beaks have needed to change to suit their environments.</a:t>
            </a:r>
          </a:p>
        </p:txBody>
      </p:sp>
      <p:pic>
        <p:nvPicPr>
          <p:cNvPr id="13322" name="Picture 10" descr="Cacti in the desert | Cactus, Desert animals, Desert cactus">
            <a:extLst>
              <a:ext uri="{FF2B5EF4-FFF2-40B4-BE49-F238E27FC236}">
                <a16:creationId xmlns:a16="http://schemas.microsoft.com/office/drawing/2014/main" id="{FF457FD8-C598-48A1-BE83-59EDED2F26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00" t="12550" r="30666" b="14800"/>
          <a:stretch/>
        </p:blipFill>
        <p:spPr bwMode="auto">
          <a:xfrm>
            <a:off x="4051354" y="5201553"/>
            <a:ext cx="488328" cy="112984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CB4E09D-971A-4BC4-9479-1E2BEF66B039}"/>
              </a:ext>
            </a:extLst>
          </p:cNvPr>
          <p:cNvSpPr/>
          <p:nvPr/>
        </p:nvSpPr>
        <p:spPr>
          <a:xfrm>
            <a:off x="4539682" y="5188485"/>
            <a:ext cx="2353487" cy="1154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69" dirty="0">
                <a:solidFill>
                  <a:schemeClr val="tx1"/>
                </a:solidFill>
              </a:rPr>
              <a:t>Plants also need to adapt to their environment. A cactus has adapted to be able to store water and has a waxy covering to prevent it from drying out. They also have long roots, spread more widely to reach water from further away.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EA5C68-DB90-4FC5-AF12-92C1D808B3C3}"/>
              </a:ext>
            </a:extLst>
          </p:cNvPr>
          <p:cNvSpPr/>
          <p:nvPr/>
        </p:nvSpPr>
        <p:spPr>
          <a:xfrm>
            <a:off x="4983981" y="4717204"/>
            <a:ext cx="1893109" cy="40640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2" dirty="0"/>
              <a:t>Adaptation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73A91B8-8EFB-42AD-9D38-5936116D2715}"/>
              </a:ext>
            </a:extLst>
          </p:cNvPr>
          <p:cNvCxnSpPr>
            <a:cxnSpLocks/>
            <a:endCxn id="16" idx="0"/>
          </p:cNvCxnSpPr>
          <p:nvPr/>
        </p:nvCxnSpPr>
        <p:spPr>
          <a:xfrm flipH="1">
            <a:off x="3138855" y="5027144"/>
            <a:ext cx="1845126" cy="15139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40DC5A7-C2F0-4200-84E2-A954637C1A3D}"/>
              </a:ext>
            </a:extLst>
          </p:cNvPr>
          <p:cNvCxnSpPr>
            <a:stCxn id="17" idx="2"/>
            <a:endCxn id="22" idx="0"/>
          </p:cNvCxnSpPr>
          <p:nvPr/>
        </p:nvCxnSpPr>
        <p:spPr>
          <a:xfrm flipH="1">
            <a:off x="5716426" y="5123612"/>
            <a:ext cx="214110" cy="6487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163A98F7-A5E1-4A66-9C21-C72E38A8F57C}"/>
              </a:ext>
            </a:extLst>
          </p:cNvPr>
          <p:cNvSpPr/>
          <p:nvPr/>
        </p:nvSpPr>
        <p:spPr>
          <a:xfrm>
            <a:off x="4983981" y="3568121"/>
            <a:ext cx="1893109" cy="10039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GB" sz="969" dirty="0">
                <a:solidFill>
                  <a:srgbClr val="000000"/>
                </a:solidFill>
                <a:latin typeface="Gill Sans"/>
              </a:rPr>
              <a:t>Adaptation means how living things are specialised to suit their environment. An African elephant, for example, lives in a hot habitat and has very large ears that it flaps to keep cool. </a:t>
            </a:r>
          </a:p>
        </p:txBody>
      </p:sp>
      <p:pic>
        <p:nvPicPr>
          <p:cNvPr id="13328" name="Picture 16" descr="Status Check for African Elephants | NRDC">
            <a:extLst>
              <a:ext uri="{FF2B5EF4-FFF2-40B4-BE49-F238E27FC236}">
                <a16:creationId xmlns:a16="http://schemas.microsoft.com/office/drawing/2014/main" id="{6F4F6121-5A14-4277-BFC6-032B82B036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14666"/>
          <a:stretch/>
        </p:blipFill>
        <p:spPr bwMode="auto">
          <a:xfrm>
            <a:off x="5002350" y="2136475"/>
            <a:ext cx="1874740" cy="143164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D4D3C59-D1B8-436B-B58C-B9E01B43953F}"/>
              </a:ext>
            </a:extLst>
          </p:cNvPr>
          <p:cNvCxnSpPr>
            <a:cxnSpLocks/>
            <a:stCxn id="30" idx="2"/>
            <a:endCxn id="17" idx="0"/>
          </p:cNvCxnSpPr>
          <p:nvPr/>
        </p:nvCxnSpPr>
        <p:spPr>
          <a:xfrm>
            <a:off x="5930536" y="4572063"/>
            <a:ext cx="0" cy="14514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3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C0D43BD-8C15-419A-BF86-5B769788C24A}"/>
              </a:ext>
            </a:extLst>
          </p:cNvPr>
          <p:cNvCxnSpPr>
            <a:cxnSpLocks/>
          </p:cNvCxnSpPr>
          <p:nvPr/>
        </p:nvCxnSpPr>
        <p:spPr>
          <a:xfrm>
            <a:off x="4572000" y="263769"/>
            <a:ext cx="0" cy="6330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4A1C63BC-D49B-4F20-925F-D72737F107C2}"/>
              </a:ext>
            </a:extLst>
          </p:cNvPr>
          <p:cNvGraphicFramePr>
            <a:graphicFrameLocks noGrp="1"/>
          </p:cNvGraphicFramePr>
          <p:nvPr/>
        </p:nvGraphicFramePr>
        <p:xfrm>
          <a:off x="4686301" y="2757949"/>
          <a:ext cx="4375450" cy="36766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6209">
                  <a:extLst>
                    <a:ext uri="{9D8B030D-6E8A-4147-A177-3AD203B41FA5}">
                      <a16:colId xmlns:a16="http://schemas.microsoft.com/office/drawing/2014/main" val="836437005"/>
                    </a:ext>
                  </a:extLst>
                </a:gridCol>
                <a:gridCol w="3539241">
                  <a:extLst>
                    <a:ext uri="{9D8B030D-6E8A-4147-A177-3AD203B41FA5}">
                      <a16:colId xmlns:a16="http://schemas.microsoft.com/office/drawing/2014/main" val="1165633335"/>
                    </a:ext>
                  </a:extLst>
                </a:gridCol>
              </a:tblGrid>
              <a:tr h="30042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/>
                        <a:t>Key vocabulary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6963263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Adapt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Change a trait to better be able to survive and reproduce.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516050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Adaptation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 trait changing to increase a living thing’s chances of survival.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3775792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Characteristic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The distinguishing features or qualities that are specific to a species.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000397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Difference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Something that is not the same, not similar.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6330418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Environment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An environment contains many habitats.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5222942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Evolution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Adaptation over a very long time.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1235328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Evolve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To change and adapt over a long period of time.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5279947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Fossil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Remains or imprint of an animal embedded in rock and preserved.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346507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Habitat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 specific area or place in which particular animals and plants can live.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782491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Identical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Similar in every detail, exactly alike.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0628083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Inheritance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Giving a trait from a parent to its offspring.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1860528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Offspring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The young animal or plant that is produced by parents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0135518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Parent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An animal or plant that produces offspring.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9683509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Similarity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When there is something alike.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5313812"/>
                  </a:ext>
                </a:extLst>
              </a:tr>
              <a:tr h="225083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/>
                        <a:t>Variation</a:t>
                      </a:r>
                    </a:p>
                  </a:txBody>
                  <a:tcPr marL="84406" marR="84406" marT="42203" marB="4220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The difference between individuals of the same species.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6159805"/>
                  </a:ext>
                </a:extLst>
              </a:tr>
            </a:tbl>
          </a:graphicData>
        </a:graphic>
      </p:graphicFrame>
      <p:pic>
        <p:nvPicPr>
          <p:cNvPr id="14338" name="Picture 2">
            <a:extLst>
              <a:ext uri="{FF2B5EF4-FFF2-40B4-BE49-F238E27FC236}">
                <a16:creationId xmlns:a16="http://schemas.microsoft.com/office/drawing/2014/main" id="{35F983FD-7FF2-4E9B-B15E-B093C0A03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036" y="467908"/>
            <a:ext cx="1215041" cy="214670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F89693CE-C805-47F3-ABF3-0FD8DE181D28}"/>
              </a:ext>
            </a:extLst>
          </p:cNvPr>
          <p:cNvGraphicFramePr>
            <a:graphicFrameLocks noGrp="1"/>
          </p:cNvGraphicFramePr>
          <p:nvPr/>
        </p:nvGraphicFramePr>
        <p:xfrm>
          <a:off x="6302326" y="455472"/>
          <a:ext cx="1431974" cy="21716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1974">
                  <a:extLst>
                    <a:ext uri="{9D8B030D-6E8A-4147-A177-3AD203B41FA5}">
                      <a16:colId xmlns:a16="http://schemas.microsoft.com/office/drawing/2014/main" val="2255449812"/>
                    </a:ext>
                  </a:extLst>
                </a:gridCol>
              </a:tblGrid>
              <a:tr h="258463">
                <a:tc>
                  <a:txBody>
                    <a:bodyPr/>
                    <a:lstStyle/>
                    <a:p>
                      <a:r>
                        <a:rPr lang="en-GB" sz="900" dirty="0"/>
                        <a:t>Natural Selection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875425"/>
                  </a:ext>
                </a:extLst>
              </a:tr>
              <a:tr h="1913206">
                <a:tc>
                  <a:txBody>
                    <a:bodyPr/>
                    <a:lstStyle/>
                    <a:p>
                      <a:r>
                        <a:rPr lang="en-GB" sz="900" dirty="0"/>
                        <a:t>Individuals in populations vary slightly from one another. The orange variation helps, as the birds eat the green.</a:t>
                      </a:r>
                    </a:p>
                    <a:p>
                      <a:r>
                        <a:rPr lang="en-GB" sz="900" dirty="0"/>
                        <a:t>Offspring that inherit the orange colour continue to live and produce more offspring.</a:t>
                      </a:r>
                    </a:p>
                    <a:p>
                      <a:r>
                        <a:rPr lang="en-GB" sz="900" dirty="0"/>
                        <a:t>As generations pass, the population evolves towards the variation that is the more successful. 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49004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9665922-BAB0-4F70-AF8D-CA2FDD7653AC}"/>
              </a:ext>
            </a:extLst>
          </p:cNvPr>
          <p:cNvSpPr/>
          <p:nvPr/>
        </p:nvSpPr>
        <p:spPr>
          <a:xfrm>
            <a:off x="4747847" y="455473"/>
            <a:ext cx="1431974" cy="1522797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31" b="1" dirty="0"/>
              <a:t>Evolution </a:t>
            </a:r>
          </a:p>
          <a:p>
            <a:pPr algn="ctr"/>
            <a:r>
              <a:rPr lang="en-GB" sz="2031" b="1" dirty="0"/>
              <a:t>and Inheritance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C129A3D-07DD-4C57-BF71-8CFF350321D5}"/>
              </a:ext>
            </a:extLst>
          </p:cNvPr>
          <p:cNvSpPr/>
          <p:nvPr/>
        </p:nvSpPr>
        <p:spPr>
          <a:xfrm>
            <a:off x="4747847" y="2083778"/>
            <a:ext cx="1431974" cy="530838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2" b="1" dirty="0"/>
              <a:t>Knowledge Organiser</a:t>
            </a:r>
          </a:p>
        </p:txBody>
      </p:sp>
    </p:spTree>
    <p:extLst>
      <p:ext uri="{BB962C8B-B14F-4D97-AF65-F5344CB8AC3E}">
        <p14:creationId xmlns:p14="http://schemas.microsoft.com/office/powerpoint/2010/main" val="2654027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593</Words>
  <Application>Microsoft Office PowerPoint</Application>
  <PresentationFormat>On-screen Show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Gill Sans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Jolley</dc:creator>
  <cp:lastModifiedBy>Christopher Jolley</cp:lastModifiedBy>
  <cp:revision>8</cp:revision>
  <dcterms:created xsi:type="dcterms:W3CDTF">2021-06-15T07:38:32Z</dcterms:created>
  <dcterms:modified xsi:type="dcterms:W3CDTF">2021-06-15T07:40:32Z</dcterms:modified>
</cp:coreProperties>
</file>