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9" r:id="rId2"/>
    <p:sldId id="261" r:id="rId3"/>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76" d="100"/>
          <a:sy n="76" d="100"/>
        </p:scale>
        <p:origin x="108" y="84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E394C304-6FDC-4FFF-9F3C-ECC6894D81A0}" type="datetimeFigureOut">
              <a:rPr lang="en-GB" smtClean="0"/>
              <a:t>15/06/2021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34FF5EF-8CEE-4FEE-AA60-B0A732B86AAF}" type="slidenum">
              <a:rPr lang="en-GB" smtClean="0"/>
              <a:t>‹#›</a:t>
            </a:fld>
            <a:endParaRPr lang="en-GB"/>
          </a:p>
        </p:txBody>
      </p:sp>
    </p:spTree>
    <p:extLst>
      <p:ext uri="{BB962C8B-B14F-4D97-AF65-F5344CB8AC3E}">
        <p14:creationId xmlns:p14="http://schemas.microsoft.com/office/powerpoint/2010/main" val="20100802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394C304-6FDC-4FFF-9F3C-ECC6894D81A0}" type="datetimeFigureOut">
              <a:rPr lang="en-GB" smtClean="0"/>
              <a:t>15/06/2021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34FF5EF-8CEE-4FEE-AA60-B0A732B86AAF}" type="slidenum">
              <a:rPr lang="en-GB" smtClean="0"/>
              <a:t>‹#›</a:t>
            </a:fld>
            <a:endParaRPr lang="en-GB"/>
          </a:p>
        </p:txBody>
      </p:sp>
    </p:spTree>
    <p:extLst>
      <p:ext uri="{BB962C8B-B14F-4D97-AF65-F5344CB8AC3E}">
        <p14:creationId xmlns:p14="http://schemas.microsoft.com/office/powerpoint/2010/main" val="7804732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394C304-6FDC-4FFF-9F3C-ECC6894D81A0}" type="datetimeFigureOut">
              <a:rPr lang="en-GB" smtClean="0"/>
              <a:t>15/06/2021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34FF5EF-8CEE-4FEE-AA60-B0A732B86AAF}" type="slidenum">
              <a:rPr lang="en-GB" smtClean="0"/>
              <a:t>‹#›</a:t>
            </a:fld>
            <a:endParaRPr lang="en-GB"/>
          </a:p>
        </p:txBody>
      </p:sp>
    </p:spTree>
    <p:extLst>
      <p:ext uri="{BB962C8B-B14F-4D97-AF65-F5344CB8AC3E}">
        <p14:creationId xmlns:p14="http://schemas.microsoft.com/office/powerpoint/2010/main" val="9378587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394C304-6FDC-4FFF-9F3C-ECC6894D81A0}" type="datetimeFigureOut">
              <a:rPr lang="en-GB" smtClean="0"/>
              <a:t>15/06/2021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34FF5EF-8CEE-4FEE-AA60-B0A732B86AAF}" type="slidenum">
              <a:rPr lang="en-GB" smtClean="0"/>
              <a:t>‹#›</a:t>
            </a:fld>
            <a:endParaRPr lang="en-GB"/>
          </a:p>
        </p:txBody>
      </p:sp>
    </p:spTree>
    <p:extLst>
      <p:ext uri="{BB962C8B-B14F-4D97-AF65-F5344CB8AC3E}">
        <p14:creationId xmlns:p14="http://schemas.microsoft.com/office/powerpoint/2010/main" val="32418959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394C304-6FDC-4FFF-9F3C-ECC6894D81A0}" type="datetimeFigureOut">
              <a:rPr lang="en-GB" smtClean="0"/>
              <a:t>15/06/2021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34FF5EF-8CEE-4FEE-AA60-B0A732B86AAF}" type="slidenum">
              <a:rPr lang="en-GB" smtClean="0"/>
              <a:t>‹#›</a:t>
            </a:fld>
            <a:endParaRPr lang="en-GB"/>
          </a:p>
        </p:txBody>
      </p:sp>
    </p:spTree>
    <p:extLst>
      <p:ext uri="{BB962C8B-B14F-4D97-AF65-F5344CB8AC3E}">
        <p14:creationId xmlns:p14="http://schemas.microsoft.com/office/powerpoint/2010/main" val="42845587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394C304-6FDC-4FFF-9F3C-ECC6894D81A0}" type="datetimeFigureOut">
              <a:rPr lang="en-GB" smtClean="0"/>
              <a:t>15/06/2021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34FF5EF-8CEE-4FEE-AA60-B0A732B86AAF}" type="slidenum">
              <a:rPr lang="en-GB" smtClean="0"/>
              <a:t>‹#›</a:t>
            </a:fld>
            <a:endParaRPr lang="en-GB"/>
          </a:p>
        </p:txBody>
      </p:sp>
    </p:spTree>
    <p:extLst>
      <p:ext uri="{BB962C8B-B14F-4D97-AF65-F5344CB8AC3E}">
        <p14:creationId xmlns:p14="http://schemas.microsoft.com/office/powerpoint/2010/main" val="42756495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394C304-6FDC-4FFF-9F3C-ECC6894D81A0}" type="datetimeFigureOut">
              <a:rPr lang="en-GB" smtClean="0"/>
              <a:t>15/06/2021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34FF5EF-8CEE-4FEE-AA60-B0A732B86AAF}" type="slidenum">
              <a:rPr lang="en-GB" smtClean="0"/>
              <a:t>‹#›</a:t>
            </a:fld>
            <a:endParaRPr lang="en-GB"/>
          </a:p>
        </p:txBody>
      </p:sp>
    </p:spTree>
    <p:extLst>
      <p:ext uri="{BB962C8B-B14F-4D97-AF65-F5344CB8AC3E}">
        <p14:creationId xmlns:p14="http://schemas.microsoft.com/office/powerpoint/2010/main" val="16244421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394C304-6FDC-4FFF-9F3C-ECC6894D81A0}" type="datetimeFigureOut">
              <a:rPr lang="en-GB" smtClean="0"/>
              <a:t>15/06/2021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34FF5EF-8CEE-4FEE-AA60-B0A732B86AAF}" type="slidenum">
              <a:rPr lang="en-GB" smtClean="0"/>
              <a:t>‹#›</a:t>
            </a:fld>
            <a:endParaRPr lang="en-GB"/>
          </a:p>
        </p:txBody>
      </p:sp>
    </p:spTree>
    <p:extLst>
      <p:ext uri="{BB962C8B-B14F-4D97-AF65-F5344CB8AC3E}">
        <p14:creationId xmlns:p14="http://schemas.microsoft.com/office/powerpoint/2010/main" val="8543675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394C304-6FDC-4FFF-9F3C-ECC6894D81A0}" type="datetimeFigureOut">
              <a:rPr lang="en-GB" smtClean="0"/>
              <a:t>15/06/2021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34FF5EF-8CEE-4FEE-AA60-B0A732B86AAF}" type="slidenum">
              <a:rPr lang="en-GB" smtClean="0"/>
              <a:t>‹#›</a:t>
            </a:fld>
            <a:endParaRPr lang="en-GB"/>
          </a:p>
        </p:txBody>
      </p:sp>
    </p:spTree>
    <p:extLst>
      <p:ext uri="{BB962C8B-B14F-4D97-AF65-F5344CB8AC3E}">
        <p14:creationId xmlns:p14="http://schemas.microsoft.com/office/powerpoint/2010/main" val="24831381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394C304-6FDC-4FFF-9F3C-ECC6894D81A0}" type="datetimeFigureOut">
              <a:rPr lang="en-GB" smtClean="0"/>
              <a:t>15/06/2021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34FF5EF-8CEE-4FEE-AA60-B0A732B86AAF}" type="slidenum">
              <a:rPr lang="en-GB" smtClean="0"/>
              <a:t>‹#›</a:t>
            </a:fld>
            <a:endParaRPr lang="en-GB"/>
          </a:p>
        </p:txBody>
      </p:sp>
    </p:spTree>
    <p:extLst>
      <p:ext uri="{BB962C8B-B14F-4D97-AF65-F5344CB8AC3E}">
        <p14:creationId xmlns:p14="http://schemas.microsoft.com/office/powerpoint/2010/main" val="39507994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394C304-6FDC-4FFF-9F3C-ECC6894D81A0}" type="datetimeFigureOut">
              <a:rPr lang="en-GB" smtClean="0"/>
              <a:t>15/06/2021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34FF5EF-8CEE-4FEE-AA60-B0A732B86AAF}" type="slidenum">
              <a:rPr lang="en-GB" smtClean="0"/>
              <a:t>‹#›</a:t>
            </a:fld>
            <a:endParaRPr lang="en-GB"/>
          </a:p>
        </p:txBody>
      </p:sp>
    </p:spTree>
    <p:extLst>
      <p:ext uri="{BB962C8B-B14F-4D97-AF65-F5344CB8AC3E}">
        <p14:creationId xmlns:p14="http://schemas.microsoft.com/office/powerpoint/2010/main" val="23846129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394C304-6FDC-4FFF-9F3C-ECC6894D81A0}" type="datetimeFigureOut">
              <a:rPr lang="en-GB" smtClean="0"/>
              <a:t>15/06/2021</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34FF5EF-8CEE-4FEE-AA60-B0A732B86AAF}" type="slidenum">
              <a:rPr lang="en-GB" smtClean="0"/>
              <a:t>‹#›</a:t>
            </a:fld>
            <a:endParaRPr lang="en-GB"/>
          </a:p>
        </p:txBody>
      </p:sp>
    </p:spTree>
    <p:extLst>
      <p:ext uri="{BB962C8B-B14F-4D97-AF65-F5344CB8AC3E}">
        <p14:creationId xmlns:p14="http://schemas.microsoft.com/office/powerpoint/2010/main" val="78082445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image" Target="../media/image2.jpeg"/><Relationship Id="rId7" Type="http://schemas.openxmlformats.org/officeDocument/2006/relationships/image" Target="../media/image6.jpeg"/><Relationship Id="rId12" Type="http://schemas.openxmlformats.org/officeDocument/2006/relationships/image" Target="../media/image11.pn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11" Type="http://schemas.openxmlformats.org/officeDocument/2006/relationships/image" Target="../media/image10.jpeg"/><Relationship Id="rId5" Type="http://schemas.openxmlformats.org/officeDocument/2006/relationships/image" Target="../media/image4.png"/><Relationship Id="rId10" Type="http://schemas.openxmlformats.org/officeDocument/2006/relationships/image" Target="../media/image9.jpeg"/><Relationship Id="rId4" Type="http://schemas.openxmlformats.org/officeDocument/2006/relationships/image" Target="../media/image3.jpeg"/><Relationship Id="rId9" Type="http://schemas.openxmlformats.org/officeDocument/2006/relationships/image" Target="../media/image8.jpeg"/></Relationships>
</file>

<file path=ppt/slides/_rels/slide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1.xml"/><Relationship Id="rId6" Type="http://schemas.openxmlformats.org/officeDocument/2006/relationships/image" Target="../media/image16.jpeg"/><Relationship Id="rId5" Type="http://schemas.openxmlformats.org/officeDocument/2006/relationships/image" Target="../media/image15.jpeg"/><Relationship Id="rId4" Type="http://schemas.openxmlformats.org/officeDocument/2006/relationships/image" Target="../media/image1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23" name="Picture 27" descr="British Army during the Second World War - Wikipedia">
            <a:extLst>
              <a:ext uri="{FF2B5EF4-FFF2-40B4-BE49-F238E27FC236}">
                <a16:creationId xmlns:a16="http://schemas.microsoft.com/office/drawing/2014/main" id="{01C94D63-F19E-4996-8E33-7904B1D80DD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23625" y="3672097"/>
            <a:ext cx="809893" cy="1262696"/>
          </a:xfrm>
          <a:prstGeom prst="rect">
            <a:avLst/>
          </a:prstGeom>
          <a:noFill/>
          <a:extLst>
            <a:ext uri="{909E8E84-426E-40DD-AFC4-6F175D3DCCD1}">
              <a14:hiddenFill xmlns:a14="http://schemas.microsoft.com/office/drawing/2010/main">
                <a:solidFill>
                  <a:srgbClr val="FFFFFF"/>
                </a:solidFill>
              </a14:hiddenFill>
            </a:ext>
          </a:extLst>
        </p:spPr>
      </p:pic>
      <p:pic>
        <p:nvPicPr>
          <p:cNvPr id="4125" name="Picture 29" descr="World War II: Women at War - The Atlantic">
            <a:extLst>
              <a:ext uri="{FF2B5EF4-FFF2-40B4-BE49-F238E27FC236}">
                <a16:creationId xmlns:a16="http://schemas.microsoft.com/office/drawing/2014/main" id="{7BA55F8B-50D6-47D8-853D-3B1F3325E05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40039"/>
          <a:stretch/>
        </p:blipFill>
        <p:spPr bwMode="auto">
          <a:xfrm>
            <a:off x="4723624" y="4942553"/>
            <a:ext cx="1202392" cy="1477283"/>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Adolf Hitler | Biography, Rise to Power, &amp; Facts | Britannica">
            <a:extLst>
              <a:ext uri="{FF2B5EF4-FFF2-40B4-BE49-F238E27FC236}">
                <a16:creationId xmlns:a16="http://schemas.microsoft.com/office/drawing/2014/main" id="{6D812962-4ABF-466D-90F1-11ADD864C33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9937" y="1373233"/>
            <a:ext cx="1326031" cy="1734041"/>
          </a:xfrm>
          <a:prstGeom prst="rect">
            <a:avLst/>
          </a:prstGeom>
          <a:noFill/>
          <a:ln w="19050">
            <a:solidFill>
              <a:schemeClr val="tx1"/>
            </a:solidFill>
          </a:ln>
          <a:extLst>
            <a:ext uri="{909E8E84-426E-40DD-AFC4-6F175D3DCCD1}">
              <a14:hiddenFill xmlns:a14="http://schemas.microsoft.com/office/drawing/2010/main">
                <a:solidFill>
                  <a:srgbClr val="FFFFFF"/>
                </a:solidFill>
              </a14:hiddenFill>
            </a:ext>
          </a:extLst>
        </p:spPr>
      </p:pic>
      <p:pic>
        <p:nvPicPr>
          <p:cNvPr id="4121" name="Picture 25">
            <a:extLst>
              <a:ext uri="{FF2B5EF4-FFF2-40B4-BE49-F238E27FC236}">
                <a16:creationId xmlns:a16="http://schemas.microsoft.com/office/drawing/2014/main" id="{EC0CA375-F33A-42BF-8C37-17AE8C1A864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49937" y="2897724"/>
            <a:ext cx="1335075" cy="873565"/>
          </a:xfrm>
          <a:prstGeom prst="rect">
            <a:avLst/>
          </a:prstGeom>
          <a:noFill/>
          <a:ln w="19050">
            <a:solidFill>
              <a:schemeClr val="tx1"/>
            </a:solidFill>
          </a:ln>
          <a:extLst>
            <a:ext uri="{909E8E84-426E-40DD-AFC4-6F175D3DCCD1}">
              <a14:hiddenFill xmlns:a14="http://schemas.microsoft.com/office/drawing/2010/main">
                <a:solidFill>
                  <a:srgbClr val="FFFFFF"/>
                </a:solidFill>
              </a14:hiddenFill>
            </a:ext>
          </a:extLst>
        </p:spPr>
      </p:pic>
      <p:sp>
        <p:nvSpPr>
          <p:cNvPr id="7" name="Rectangle 1">
            <a:extLst>
              <a:ext uri="{FF2B5EF4-FFF2-40B4-BE49-F238E27FC236}">
                <a16:creationId xmlns:a16="http://schemas.microsoft.com/office/drawing/2014/main" id="{408D3BC9-5D60-4EB0-941D-6981C60B14B1}"/>
              </a:ext>
            </a:extLst>
          </p:cNvPr>
          <p:cNvSpPr>
            <a:spLocks noChangeArrowheads="1"/>
          </p:cNvSpPr>
          <p:nvPr/>
        </p:nvSpPr>
        <p:spPr bwMode="auto">
          <a:xfrm>
            <a:off x="1121020" y="3553040"/>
            <a:ext cx="170525" cy="3410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84406" tIns="42203" rIns="84406" bIns="42203" numCol="1" anchor="ctr" anchorCtr="0" compatLnSpc="1">
            <a:prstTxWarp prst="textNoShape">
              <a:avLst/>
            </a:prstTxWarp>
            <a:spAutoFit/>
          </a:bodyPr>
          <a:lstStyle/>
          <a:p>
            <a:endParaRPr lang="en-GB" sz="1662"/>
          </a:p>
        </p:txBody>
      </p:sp>
      <p:sp>
        <p:nvSpPr>
          <p:cNvPr id="12" name="TextBox 11">
            <a:extLst>
              <a:ext uri="{FF2B5EF4-FFF2-40B4-BE49-F238E27FC236}">
                <a16:creationId xmlns:a16="http://schemas.microsoft.com/office/drawing/2014/main" id="{A8BFE76E-8DAE-4C8F-8022-902084F43214}"/>
              </a:ext>
            </a:extLst>
          </p:cNvPr>
          <p:cNvSpPr txBox="1"/>
          <p:nvPr/>
        </p:nvSpPr>
        <p:spPr>
          <a:xfrm>
            <a:off x="5016138" y="2812032"/>
            <a:ext cx="3384284" cy="859659"/>
          </a:xfrm>
          <a:prstGeom prst="rect">
            <a:avLst/>
          </a:prstGeom>
          <a:noFill/>
        </p:spPr>
        <p:txBody>
          <a:bodyPr wrap="square" rtlCol="0">
            <a:spAutoFit/>
          </a:bodyPr>
          <a:lstStyle/>
          <a:p>
            <a:r>
              <a:rPr lang="en-GB" sz="1662" dirty="0"/>
              <a:t>Julie</a:t>
            </a:r>
          </a:p>
          <a:p>
            <a:r>
              <a:rPr lang="en-GB" sz="1662" dirty="0"/>
              <a:t>16</a:t>
            </a:r>
            <a:r>
              <a:rPr lang="en-GB" sz="1662" baseline="30000" dirty="0"/>
              <a:t>th</a:t>
            </a:r>
            <a:r>
              <a:rPr lang="en-GB" sz="1662" dirty="0"/>
              <a:t> July</a:t>
            </a:r>
          </a:p>
          <a:p>
            <a:r>
              <a:rPr lang="en-GB" sz="1662" dirty="0"/>
              <a:t>01284771307</a:t>
            </a:r>
          </a:p>
        </p:txBody>
      </p:sp>
      <p:graphicFrame>
        <p:nvGraphicFramePr>
          <p:cNvPr id="15" name="Table 15">
            <a:extLst>
              <a:ext uri="{FF2B5EF4-FFF2-40B4-BE49-F238E27FC236}">
                <a16:creationId xmlns:a16="http://schemas.microsoft.com/office/drawing/2014/main" id="{D46C9EB8-30A2-47F5-8315-7E09288AEE5E}"/>
              </a:ext>
            </a:extLst>
          </p:cNvPr>
          <p:cNvGraphicFramePr>
            <a:graphicFrameLocks noGrp="1"/>
          </p:cNvGraphicFramePr>
          <p:nvPr/>
        </p:nvGraphicFramePr>
        <p:xfrm>
          <a:off x="225084" y="507920"/>
          <a:ext cx="2853731" cy="849923"/>
        </p:xfrm>
        <a:graphic>
          <a:graphicData uri="http://schemas.openxmlformats.org/drawingml/2006/table">
            <a:tbl>
              <a:tblPr firstRow="1" bandRow="1">
                <a:tableStyleId>{37CE84F3-28C3-443E-9E96-99CF82512B78}</a:tableStyleId>
              </a:tblPr>
              <a:tblGrid>
                <a:gridCol w="2853731">
                  <a:extLst>
                    <a:ext uri="{9D8B030D-6E8A-4147-A177-3AD203B41FA5}">
                      <a16:colId xmlns:a16="http://schemas.microsoft.com/office/drawing/2014/main" val="1408029301"/>
                    </a:ext>
                  </a:extLst>
                </a:gridCol>
              </a:tblGrid>
              <a:tr h="342314">
                <a:tc>
                  <a:txBody>
                    <a:bodyPr/>
                    <a:lstStyle/>
                    <a:p>
                      <a:r>
                        <a:rPr lang="en-GB" sz="1700" dirty="0"/>
                        <a:t>How did WW2 begin?</a:t>
                      </a:r>
                    </a:p>
                  </a:txBody>
                  <a:tcPr marL="84406" marR="84406" marT="42203" marB="42203"/>
                </a:tc>
                <a:extLst>
                  <a:ext uri="{0D108BD9-81ED-4DB2-BD59-A6C34878D82A}">
                    <a16:rowId xmlns:a16="http://schemas.microsoft.com/office/drawing/2014/main" val="604023379"/>
                  </a:ext>
                </a:extLst>
              </a:tr>
              <a:tr h="506437">
                <a:tc>
                  <a:txBody>
                    <a:bodyPr/>
                    <a:lstStyle/>
                    <a:p>
                      <a:r>
                        <a:rPr lang="en-GB" sz="900" dirty="0"/>
                        <a:t>WW2 started in 1939 and it ended in 1945. Britain went to war with Germany, as Hitler tried to invade Poland after he promised not to.</a:t>
                      </a:r>
                    </a:p>
                  </a:txBody>
                  <a:tcPr marL="84406" marR="84406" marT="42203" marB="42203">
                    <a:solidFill>
                      <a:srgbClr val="FF0000"/>
                    </a:solidFill>
                  </a:tcPr>
                </a:tc>
                <a:extLst>
                  <a:ext uri="{0D108BD9-81ED-4DB2-BD59-A6C34878D82A}">
                    <a16:rowId xmlns:a16="http://schemas.microsoft.com/office/drawing/2014/main" val="747491355"/>
                  </a:ext>
                </a:extLst>
              </a:tr>
            </a:tbl>
          </a:graphicData>
        </a:graphic>
      </p:graphicFrame>
      <p:graphicFrame>
        <p:nvGraphicFramePr>
          <p:cNvPr id="18" name="Table 15">
            <a:extLst>
              <a:ext uri="{FF2B5EF4-FFF2-40B4-BE49-F238E27FC236}">
                <a16:creationId xmlns:a16="http://schemas.microsoft.com/office/drawing/2014/main" id="{C2D419D1-11E2-4CA8-BD6B-F22FF9626613}"/>
              </a:ext>
            </a:extLst>
          </p:cNvPr>
          <p:cNvGraphicFramePr>
            <a:graphicFrameLocks noGrp="1"/>
          </p:cNvGraphicFramePr>
          <p:nvPr/>
        </p:nvGraphicFramePr>
        <p:xfrm>
          <a:off x="1869834" y="3933043"/>
          <a:ext cx="2792601" cy="2516218"/>
        </p:xfrm>
        <a:graphic>
          <a:graphicData uri="http://schemas.openxmlformats.org/drawingml/2006/table">
            <a:tbl>
              <a:tblPr firstRow="1" bandRow="1">
                <a:tableStyleId>{37CE84F3-28C3-443E-9E96-99CF82512B78}</a:tableStyleId>
              </a:tblPr>
              <a:tblGrid>
                <a:gridCol w="2792601">
                  <a:extLst>
                    <a:ext uri="{9D8B030D-6E8A-4147-A177-3AD203B41FA5}">
                      <a16:colId xmlns:a16="http://schemas.microsoft.com/office/drawing/2014/main" val="1408029301"/>
                    </a:ext>
                  </a:extLst>
                </a:gridCol>
              </a:tblGrid>
              <a:tr h="590981">
                <a:tc>
                  <a:txBody>
                    <a:bodyPr/>
                    <a:lstStyle/>
                    <a:p>
                      <a:r>
                        <a:rPr lang="en-GB" sz="1700" dirty="0"/>
                        <a:t>What was it like being a child during ww2?</a:t>
                      </a:r>
                    </a:p>
                  </a:txBody>
                  <a:tcPr marL="84406" marR="84406" marT="42203" marB="42203"/>
                </a:tc>
                <a:extLst>
                  <a:ext uri="{0D108BD9-81ED-4DB2-BD59-A6C34878D82A}">
                    <a16:rowId xmlns:a16="http://schemas.microsoft.com/office/drawing/2014/main" val="604023379"/>
                  </a:ext>
                </a:extLst>
              </a:tr>
              <a:tr h="1913652">
                <a:tc>
                  <a:txBody>
                    <a:bodyPr/>
                    <a:lstStyle/>
                    <a:p>
                      <a:r>
                        <a:rPr lang="en-GB" sz="900" dirty="0"/>
                        <a:t>Children were evacuated out of cities to prevent them being harmed during air raids. They were often sent to stay with other families. In 1939 18,250 children along with 1450 teachers travelled to new homes in the countryside. </a:t>
                      </a:r>
                    </a:p>
                    <a:p>
                      <a:r>
                        <a:rPr lang="en-GB" sz="900" dirty="0"/>
                        <a:t>For those children who stayed at home, they would have to help with farming. Children were encouraged to recycle – recycling and repairing clothes and salvaging items (mostly metal) for making aircraft.</a:t>
                      </a:r>
                    </a:p>
                    <a:p>
                      <a:r>
                        <a:rPr lang="en-GB" sz="900" dirty="0"/>
                        <a:t>Top left – photo of boy salvaging and collecting metal</a:t>
                      </a:r>
                    </a:p>
                    <a:p>
                      <a:r>
                        <a:rPr lang="en-GB" sz="900" dirty="0"/>
                        <a:t>Bottom left – boys sewing and repairing clothes to be reused and worn. Girls would also help!</a:t>
                      </a:r>
                    </a:p>
                    <a:p>
                      <a:endParaRPr lang="en-GB" sz="900" dirty="0"/>
                    </a:p>
                  </a:txBody>
                  <a:tcPr marL="84406" marR="84406" marT="42203" marB="42203">
                    <a:solidFill>
                      <a:srgbClr val="FF0000"/>
                    </a:solidFill>
                  </a:tcPr>
                </a:tc>
                <a:extLst>
                  <a:ext uri="{0D108BD9-81ED-4DB2-BD59-A6C34878D82A}">
                    <a16:rowId xmlns:a16="http://schemas.microsoft.com/office/drawing/2014/main" val="747491355"/>
                  </a:ext>
                </a:extLst>
              </a:tr>
            </a:tbl>
          </a:graphicData>
        </a:graphic>
      </p:graphicFrame>
      <p:pic>
        <p:nvPicPr>
          <p:cNvPr id="4101" name="Picture 5" descr="Photograph of Gotham schoolboys knitting at their desks.">
            <a:extLst>
              <a:ext uri="{FF2B5EF4-FFF2-40B4-BE49-F238E27FC236}">
                <a16:creationId xmlns:a16="http://schemas.microsoft.com/office/drawing/2014/main" id="{DF64001B-D7A5-43AA-809A-EC8B5757EF0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08295" y="5191522"/>
            <a:ext cx="1661538" cy="1246154"/>
          </a:xfrm>
          <a:prstGeom prst="rect">
            <a:avLst/>
          </a:prstGeom>
          <a:noFill/>
          <a:ln w="19050">
            <a:solidFill>
              <a:schemeClr val="tx1"/>
            </a:solidFill>
          </a:ln>
          <a:extLst>
            <a:ext uri="{909E8E84-426E-40DD-AFC4-6F175D3DCCD1}">
              <a14:hiddenFill xmlns:a14="http://schemas.microsoft.com/office/drawing/2010/main">
                <a:solidFill>
                  <a:srgbClr val="FFFFFF"/>
                </a:solidFill>
              </a14:hiddenFill>
            </a:ext>
          </a:extLst>
        </p:spPr>
      </p:pic>
      <p:pic>
        <p:nvPicPr>
          <p:cNvPr id="4103" name="Picture 7" descr="Black and white photograph of a man and a boy surrounded by piles of metal things such as cans, bicycles, pans etc">
            <a:extLst>
              <a:ext uri="{FF2B5EF4-FFF2-40B4-BE49-F238E27FC236}">
                <a16:creationId xmlns:a16="http://schemas.microsoft.com/office/drawing/2014/main" id="{CB7D85E8-9FD8-4EE5-9956-8AD1287EAAF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08295" y="3949121"/>
            <a:ext cx="1661538" cy="1282708"/>
          </a:xfrm>
          <a:prstGeom prst="rect">
            <a:avLst/>
          </a:prstGeom>
          <a:noFill/>
          <a:ln w="19050">
            <a:solidFill>
              <a:schemeClr val="tx1"/>
            </a:solidFill>
          </a:ln>
          <a:extLst>
            <a:ext uri="{909E8E84-426E-40DD-AFC4-6F175D3DCCD1}">
              <a14:hiddenFill xmlns:a14="http://schemas.microsoft.com/office/drawing/2010/main">
                <a:solidFill>
                  <a:srgbClr val="FFFFFF"/>
                </a:solidFill>
              </a14:hiddenFill>
            </a:ext>
          </a:extLst>
        </p:spPr>
      </p:pic>
      <p:graphicFrame>
        <p:nvGraphicFramePr>
          <p:cNvPr id="22" name="Table 22">
            <a:extLst>
              <a:ext uri="{FF2B5EF4-FFF2-40B4-BE49-F238E27FC236}">
                <a16:creationId xmlns:a16="http://schemas.microsoft.com/office/drawing/2014/main" id="{69F198DA-1D9C-423B-AA40-5658A051F4B6}"/>
              </a:ext>
            </a:extLst>
          </p:cNvPr>
          <p:cNvGraphicFramePr>
            <a:graphicFrameLocks noGrp="1"/>
          </p:cNvGraphicFramePr>
          <p:nvPr/>
        </p:nvGraphicFramePr>
        <p:xfrm>
          <a:off x="3247627" y="507921"/>
          <a:ext cx="5671289" cy="1412631"/>
        </p:xfrm>
        <a:graphic>
          <a:graphicData uri="http://schemas.openxmlformats.org/drawingml/2006/table">
            <a:tbl>
              <a:tblPr firstRow="1" bandRow="1">
                <a:tableStyleId>{21E4AEA4-8DFA-4A89-87EB-49C32662AFE0}</a:tableStyleId>
              </a:tblPr>
              <a:tblGrid>
                <a:gridCol w="5671289">
                  <a:extLst>
                    <a:ext uri="{9D8B030D-6E8A-4147-A177-3AD203B41FA5}">
                      <a16:colId xmlns:a16="http://schemas.microsoft.com/office/drawing/2014/main" val="1947535883"/>
                    </a:ext>
                  </a:extLst>
                </a:gridCol>
              </a:tblGrid>
              <a:tr h="342314">
                <a:tc>
                  <a:txBody>
                    <a:bodyPr/>
                    <a:lstStyle/>
                    <a:p>
                      <a:pPr algn="ctr"/>
                      <a:r>
                        <a:rPr lang="en-GB" sz="1700" dirty="0"/>
                        <a:t>How did life change during wartime?</a:t>
                      </a:r>
                    </a:p>
                  </a:txBody>
                  <a:tcPr marL="84406" marR="84406" marT="42203" marB="42203">
                    <a:solidFill>
                      <a:schemeClr val="tx1"/>
                    </a:solidFill>
                  </a:tcPr>
                </a:tc>
                <a:extLst>
                  <a:ext uri="{0D108BD9-81ED-4DB2-BD59-A6C34878D82A}">
                    <a16:rowId xmlns:a16="http://schemas.microsoft.com/office/drawing/2014/main" val="1338476944"/>
                  </a:ext>
                </a:extLst>
              </a:tr>
              <a:tr h="1069145">
                <a:tc>
                  <a:txBody>
                    <a:bodyPr/>
                    <a:lstStyle/>
                    <a:p>
                      <a:pPr marL="285750" marR="0" lvl="0" indent="-285750" algn="l" defTabSz="914400" rtl="0" eaLnBrk="1" fontAlgn="auto" latinLnBrk="0" hangingPunct="1">
                        <a:lnSpc>
                          <a:spcPct val="100000"/>
                        </a:lnSpc>
                        <a:spcBef>
                          <a:spcPts val="0"/>
                        </a:spcBef>
                        <a:spcAft>
                          <a:spcPts val="0"/>
                        </a:spcAft>
                        <a:buClrTx/>
                        <a:buSzTx/>
                        <a:buFontTx/>
                        <a:buChar char="-"/>
                        <a:tabLst/>
                        <a:defRPr/>
                      </a:pPr>
                      <a:r>
                        <a:rPr lang="en-GB" sz="900" dirty="0">
                          <a:solidFill>
                            <a:schemeClr val="bg1"/>
                          </a:solidFill>
                        </a:rPr>
                        <a:t>Evacuation</a:t>
                      </a:r>
                    </a:p>
                    <a:p>
                      <a:pPr marL="285750" indent="-285750">
                        <a:buFontTx/>
                        <a:buChar char="-"/>
                      </a:pPr>
                      <a:r>
                        <a:rPr lang="en-GB" sz="900" dirty="0">
                          <a:solidFill>
                            <a:schemeClr val="bg1"/>
                          </a:solidFill>
                        </a:rPr>
                        <a:t>Many of those who stayed, endured bombing raids and were injured or made homeless. </a:t>
                      </a:r>
                    </a:p>
                    <a:p>
                      <a:pPr marL="285750" indent="-285750">
                        <a:buFontTx/>
                        <a:buChar char="-"/>
                      </a:pPr>
                      <a:r>
                        <a:rPr lang="en-GB" sz="900" dirty="0">
                          <a:solidFill>
                            <a:schemeClr val="bg1"/>
                          </a:solidFill>
                        </a:rPr>
                        <a:t>Bomb shelters had to be constructed to keep people safe.</a:t>
                      </a:r>
                    </a:p>
                    <a:p>
                      <a:pPr marL="285750" indent="-285750">
                        <a:buFontTx/>
                        <a:buChar char="-"/>
                      </a:pPr>
                      <a:r>
                        <a:rPr lang="en-GB" sz="900" dirty="0">
                          <a:solidFill>
                            <a:schemeClr val="bg1"/>
                          </a:solidFill>
                        </a:rPr>
                        <a:t>All had to deal with the threat of </a:t>
                      </a:r>
                      <a:r>
                        <a:rPr lang="en-GB" sz="900" b="1" dirty="0">
                          <a:solidFill>
                            <a:schemeClr val="bg1"/>
                          </a:solidFill>
                        </a:rPr>
                        <a:t>gas attack </a:t>
                      </a:r>
                      <a:r>
                        <a:rPr lang="en-GB" sz="900" dirty="0">
                          <a:solidFill>
                            <a:schemeClr val="bg1"/>
                          </a:solidFill>
                        </a:rPr>
                        <a:t>and </a:t>
                      </a:r>
                      <a:r>
                        <a:rPr lang="en-GB" sz="900" b="1" dirty="0">
                          <a:solidFill>
                            <a:schemeClr val="bg1"/>
                          </a:solidFill>
                        </a:rPr>
                        <a:t>air raids</a:t>
                      </a:r>
                      <a:r>
                        <a:rPr lang="en-GB" sz="900" dirty="0">
                          <a:solidFill>
                            <a:schemeClr val="bg1"/>
                          </a:solidFill>
                        </a:rPr>
                        <a:t>. People would have to carry gas masks with them.</a:t>
                      </a:r>
                    </a:p>
                    <a:p>
                      <a:pPr marL="285750" indent="-285750">
                        <a:buFontTx/>
                        <a:buChar char="-"/>
                      </a:pPr>
                      <a:r>
                        <a:rPr lang="en-GB" sz="900" b="0" kern="1200" dirty="0">
                          <a:solidFill>
                            <a:schemeClr val="bg1"/>
                          </a:solidFill>
                          <a:effectLst/>
                        </a:rPr>
                        <a:t>Every man, woman and child was given a </a:t>
                      </a:r>
                      <a:r>
                        <a:rPr lang="en-GB" sz="900" b="1" kern="1200" dirty="0">
                          <a:solidFill>
                            <a:schemeClr val="bg1"/>
                          </a:solidFill>
                          <a:effectLst/>
                        </a:rPr>
                        <a:t>ration</a:t>
                      </a:r>
                      <a:r>
                        <a:rPr lang="en-GB" sz="900" b="0" kern="1200" dirty="0">
                          <a:solidFill>
                            <a:schemeClr val="bg1"/>
                          </a:solidFill>
                          <a:effectLst/>
                        </a:rPr>
                        <a:t> book with coupons. These were required before </a:t>
                      </a:r>
                      <a:r>
                        <a:rPr lang="en-GB" sz="900" b="1" kern="1200" dirty="0">
                          <a:solidFill>
                            <a:schemeClr val="bg1"/>
                          </a:solidFill>
                          <a:effectLst/>
                        </a:rPr>
                        <a:t>rationed</a:t>
                      </a:r>
                      <a:r>
                        <a:rPr lang="en-GB" sz="900" b="0" kern="1200" dirty="0">
                          <a:solidFill>
                            <a:schemeClr val="bg1"/>
                          </a:solidFill>
                          <a:effectLst/>
                        </a:rPr>
                        <a:t> goods could be purchased. Basic foodstuffs such as sugar, meat, fats, bacon and cheese were directly </a:t>
                      </a:r>
                      <a:r>
                        <a:rPr lang="en-GB" sz="900" b="1" kern="1200" dirty="0">
                          <a:solidFill>
                            <a:schemeClr val="bg1"/>
                          </a:solidFill>
                          <a:effectLst/>
                        </a:rPr>
                        <a:t>rationed</a:t>
                      </a:r>
                      <a:r>
                        <a:rPr lang="en-GB" sz="900" b="0" kern="1200" dirty="0">
                          <a:solidFill>
                            <a:schemeClr val="bg1"/>
                          </a:solidFill>
                          <a:effectLst/>
                        </a:rPr>
                        <a:t> by an allowance of coupons.</a:t>
                      </a:r>
                      <a:endParaRPr lang="en-GB" sz="900" b="0" i="0" kern="1200" dirty="0">
                        <a:solidFill>
                          <a:schemeClr val="bg1"/>
                        </a:solidFill>
                        <a:effectLst/>
                        <a:latin typeface="+mn-lt"/>
                        <a:ea typeface="+mn-ea"/>
                        <a:cs typeface="+mn-cs"/>
                      </a:endParaRPr>
                    </a:p>
                  </a:txBody>
                  <a:tcPr marL="84406" marR="84406" marT="42203" marB="42203">
                    <a:solidFill>
                      <a:srgbClr val="FF0000"/>
                    </a:solidFill>
                  </a:tcPr>
                </a:tc>
                <a:extLst>
                  <a:ext uri="{0D108BD9-81ED-4DB2-BD59-A6C34878D82A}">
                    <a16:rowId xmlns:a16="http://schemas.microsoft.com/office/drawing/2014/main" val="3064293831"/>
                  </a:ext>
                </a:extLst>
              </a:tr>
            </a:tbl>
          </a:graphicData>
        </a:graphic>
      </p:graphicFrame>
      <p:pic>
        <p:nvPicPr>
          <p:cNvPr id="4105" name="Picture 9" descr="Eye-catching photos show Southend&amp;#39;s evacuees during World War II | Echo">
            <a:extLst>
              <a:ext uri="{FF2B5EF4-FFF2-40B4-BE49-F238E27FC236}">
                <a16:creationId xmlns:a16="http://schemas.microsoft.com/office/drawing/2014/main" id="{6DE49F56-DB0D-4F69-9EF7-36CBB6BB37F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266135" y="1920813"/>
            <a:ext cx="2186235" cy="1661538"/>
          </a:xfrm>
          <a:prstGeom prst="rect">
            <a:avLst/>
          </a:prstGeom>
          <a:noFill/>
          <a:ln w="19050">
            <a:solidFill>
              <a:schemeClr val="tx1"/>
            </a:solidFill>
          </a:ln>
          <a:extLst>
            <a:ext uri="{909E8E84-426E-40DD-AFC4-6F175D3DCCD1}">
              <a14:hiddenFill xmlns:a14="http://schemas.microsoft.com/office/drawing/2010/main">
                <a:solidFill>
                  <a:srgbClr val="FFFFFF"/>
                </a:solidFill>
              </a14:hiddenFill>
            </a:ext>
          </a:extLst>
        </p:spPr>
      </p:pic>
      <p:pic>
        <p:nvPicPr>
          <p:cNvPr id="4107" name="Picture 11" descr="Bombing Berlin: The Biggest Wartime Raid on Hitler&amp;#39;s Capital | The National  WWII Museum | New Orleans">
            <a:extLst>
              <a:ext uri="{FF2B5EF4-FFF2-40B4-BE49-F238E27FC236}">
                <a16:creationId xmlns:a16="http://schemas.microsoft.com/office/drawing/2014/main" id="{5063A6E8-5258-4BEA-9F08-AD4D2ABD2032}"/>
              </a:ext>
            </a:extLst>
          </p:cNvPr>
          <p:cNvPicPr>
            <a:picLocks noChangeAspect="1" noChangeArrowheads="1"/>
          </p:cNvPicPr>
          <p:nvPr/>
        </p:nvPicPr>
        <p:blipFill rotWithShape="1">
          <a:blip r:embed="rId9">
            <a:extLst>
              <a:ext uri="{28A0092B-C50C-407E-A947-70E740481C1C}">
                <a14:useLocalDpi xmlns:a14="http://schemas.microsoft.com/office/drawing/2010/main" val="0"/>
              </a:ext>
            </a:extLst>
          </a:blip>
          <a:srcRect l="21913" r="13924"/>
          <a:stretch/>
        </p:blipFill>
        <p:spPr bwMode="auto">
          <a:xfrm>
            <a:off x="5029964" y="1922570"/>
            <a:ext cx="1462074" cy="1661538"/>
          </a:xfrm>
          <a:prstGeom prst="rect">
            <a:avLst/>
          </a:prstGeom>
          <a:noFill/>
          <a:ln w="19050">
            <a:solidFill>
              <a:schemeClr val="tx1"/>
            </a:solidFill>
          </a:ln>
          <a:extLst>
            <a:ext uri="{909E8E84-426E-40DD-AFC4-6F175D3DCCD1}">
              <a14:hiddenFill xmlns:a14="http://schemas.microsoft.com/office/drawing/2010/main">
                <a:solidFill>
                  <a:srgbClr val="FFFFFF"/>
                </a:solidFill>
              </a14:hiddenFill>
            </a:ext>
          </a:extLst>
        </p:spPr>
      </p:pic>
      <p:pic>
        <p:nvPicPr>
          <p:cNvPr id="4109" name="Picture 13" descr="FRENCH WWII GAS MASK - ORIGINAL FERMEZ FILTER WITH CARRY CANISTER | eBay">
            <a:extLst>
              <a:ext uri="{FF2B5EF4-FFF2-40B4-BE49-F238E27FC236}">
                <a16:creationId xmlns:a16="http://schemas.microsoft.com/office/drawing/2014/main" id="{A43BB9FC-0627-411F-9F1A-96C15EA3A8E0}"/>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6486229" y="1920813"/>
            <a:ext cx="1175538" cy="1661538"/>
          </a:xfrm>
          <a:prstGeom prst="rect">
            <a:avLst/>
          </a:prstGeom>
          <a:noFill/>
          <a:ln w="19050">
            <a:solidFill>
              <a:schemeClr val="tx1"/>
            </a:solidFill>
          </a:ln>
          <a:extLst>
            <a:ext uri="{909E8E84-426E-40DD-AFC4-6F175D3DCCD1}">
              <a14:hiddenFill xmlns:a14="http://schemas.microsoft.com/office/drawing/2010/main">
                <a:solidFill>
                  <a:srgbClr val="FFFFFF"/>
                </a:solidFill>
              </a14:hiddenFill>
            </a:ext>
          </a:extLst>
        </p:spPr>
      </p:pic>
      <p:pic>
        <p:nvPicPr>
          <p:cNvPr id="4111" name="Picture 15" descr="World War Two Ration Book (replica) | WWII Teaching aids | WWII Memorabilia">
            <a:extLst>
              <a:ext uri="{FF2B5EF4-FFF2-40B4-BE49-F238E27FC236}">
                <a16:creationId xmlns:a16="http://schemas.microsoft.com/office/drawing/2014/main" id="{15A708EB-08F5-4F87-95FC-9B1CA586837F}"/>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7653750" y="1920813"/>
            <a:ext cx="1256123" cy="1661538"/>
          </a:xfrm>
          <a:prstGeom prst="rect">
            <a:avLst/>
          </a:prstGeom>
          <a:noFill/>
          <a:ln w="19050">
            <a:solidFill>
              <a:schemeClr val="tx1"/>
            </a:solidFill>
          </a:ln>
          <a:extLst>
            <a:ext uri="{909E8E84-426E-40DD-AFC4-6F175D3DCCD1}">
              <a14:hiddenFill xmlns:a14="http://schemas.microsoft.com/office/drawing/2010/main">
                <a:solidFill>
                  <a:srgbClr val="FFFFFF"/>
                </a:solidFill>
              </a14:hiddenFill>
            </a:ext>
          </a:extLst>
        </p:spPr>
      </p:pic>
      <p:pic>
        <p:nvPicPr>
          <p:cNvPr id="4115" name="Picture 19" descr="Map europe with highlighted germany Royalty Free Vector">
            <a:extLst>
              <a:ext uri="{FF2B5EF4-FFF2-40B4-BE49-F238E27FC236}">
                <a16:creationId xmlns:a16="http://schemas.microsoft.com/office/drawing/2014/main" id="{7D4111C6-469A-4E56-AD6D-6B6B30B40556}"/>
              </a:ext>
            </a:extLst>
          </p:cNvPr>
          <p:cNvPicPr>
            <a:picLocks noChangeAspect="1" noChangeArrowheads="1"/>
          </p:cNvPicPr>
          <p:nvPr/>
        </p:nvPicPr>
        <p:blipFill rotWithShape="1">
          <a:blip r:embed="rId12">
            <a:extLst>
              <a:ext uri="{28A0092B-C50C-407E-A947-70E740481C1C}">
                <a14:useLocalDpi xmlns:a14="http://schemas.microsoft.com/office/drawing/2010/main" val="0"/>
              </a:ext>
            </a:extLst>
          </a:blip>
          <a:srcRect l="3940" t="6194" r="2203" b="12435"/>
          <a:stretch/>
        </p:blipFill>
        <p:spPr bwMode="auto">
          <a:xfrm>
            <a:off x="1585012" y="1371236"/>
            <a:ext cx="1469035" cy="1251954"/>
          </a:xfrm>
          <a:prstGeom prst="rect">
            <a:avLst/>
          </a:prstGeom>
          <a:noFill/>
          <a:ln w="19050">
            <a:solidFill>
              <a:schemeClr val="tx1"/>
            </a:solidFill>
          </a:ln>
          <a:extLst>
            <a:ext uri="{909E8E84-426E-40DD-AFC4-6F175D3DCCD1}">
              <a14:hiddenFill xmlns:a14="http://schemas.microsoft.com/office/drawing/2010/main">
                <a:solidFill>
                  <a:srgbClr val="FFFFFF"/>
                </a:solidFill>
              </a14:hiddenFill>
            </a:ext>
          </a:extLst>
        </p:spPr>
      </p:pic>
      <p:sp>
        <p:nvSpPr>
          <p:cNvPr id="23" name="Rectangle 22">
            <a:extLst>
              <a:ext uri="{FF2B5EF4-FFF2-40B4-BE49-F238E27FC236}">
                <a16:creationId xmlns:a16="http://schemas.microsoft.com/office/drawing/2014/main" id="{7FCE9E80-A5DB-4738-8FE2-A7EAEB6B4365}"/>
              </a:ext>
            </a:extLst>
          </p:cNvPr>
          <p:cNvSpPr/>
          <p:nvPr/>
        </p:nvSpPr>
        <p:spPr>
          <a:xfrm>
            <a:off x="1585012" y="2631227"/>
            <a:ext cx="1477074" cy="1140062"/>
          </a:xfrm>
          <a:prstGeom prst="rect">
            <a:avLst/>
          </a:prstGeom>
          <a:solidFill>
            <a:srgbClr val="FF0000"/>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23" b="1" dirty="0"/>
              <a:t>Top left – Adolf Hitler, leader of Germany</a:t>
            </a:r>
          </a:p>
          <a:p>
            <a:pPr algn="ctr"/>
            <a:endParaRPr lang="en-GB" sz="923" b="1" dirty="0"/>
          </a:p>
          <a:p>
            <a:pPr algn="ctr"/>
            <a:r>
              <a:rPr lang="en-GB" sz="923" b="1" dirty="0"/>
              <a:t>Bottom left – Swastika, the flag for the Nazi party</a:t>
            </a:r>
          </a:p>
          <a:p>
            <a:pPr algn="ctr"/>
            <a:endParaRPr lang="en-GB" sz="923" b="1" dirty="0"/>
          </a:p>
          <a:p>
            <a:pPr algn="ctr"/>
            <a:r>
              <a:rPr lang="en-GB" sz="923" b="1" dirty="0"/>
              <a:t>Above - Germany</a:t>
            </a:r>
          </a:p>
        </p:txBody>
      </p:sp>
      <p:graphicFrame>
        <p:nvGraphicFramePr>
          <p:cNvPr id="35" name="Table 3">
            <a:extLst>
              <a:ext uri="{FF2B5EF4-FFF2-40B4-BE49-F238E27FC236}">
                <a16:creationId xmlns:a16="http://schemas.microsoft.com/office/drawing/2014/main" id="{175428AD-356D-45D8-BE3F-CF838B11B7B8}"/>
              </a:ext>
            </a:extLst>
          </p:cNvPr>
          <p:cNvGraphicFramePr>
            <a:graphicFrameLocks noGrp="1"/>
          </p:cNvGraphicFramePr>
          <p:nvPr/>
        </p:nvGraphicFramePr>
        <p:xfrm>
          <a:off x="5533517" y="3664336"/>
          <a:ext cx="3493922" cy="2758296"/>
        </p:xfrm>
        <a:graphic>
          <a:graphicData uri="http://schemas.openxmlformats.org/drawingml/2006/table">
            <a:tbl>
              <a:tblPr firstRow="1" bandRow="1">
                <a:tableStyleId>{5C22544A-7EE6-4342-B048-85BDC9FD1C3A}</a:tableStyleId>
              </a:tblPr>
              <a:tblGrid>
                <a:gridCol w="1746961">
                  <a:extLst>
                    <a:ext uri="{9D8B030D-6E8A-4147-A177-3AD203B41FA5}">
                      <a16:colId xmlns:a16="http://schemas.microsoft.com/office/drawing/2014/main" val="834092032"/>
                    </a:ext>
                  </a:extLst>
                </a:gridCol>
                <a:gridCol w="1746961">
                  <a:extLst>
                    <a:ext uri="{9D8B030D-6E8A-4147-A177-3AD203B41FA5}">
                      <a16:colId xmlns:a16="http://schemas.microsoft.com/office/drawing/2014/main" val="2677527586"/>
                    </a:ext>
                  </a:extLst>
                </a:gridCol>
              </a:tblGrid>
              <a:tr h="478302">
                <a:tc gridSpan="2">
                  <a:txBody>
                    <a:bodyPr/>
                    <a:lstStyle/>
                    <a:p>
                      <a:pPr algn="ctr"/>
                      <a:r>
                        <a:rPr lang="en-GB" sz="1300" dirty="0">
                          <a:solidFill>
                            <a:schemeClr val="bg1"/>
                          </a:solidFill>
                        </a:rPr>
                        <a:t>What were the roles of men and women during the war?</a:t>
                      </a:r>
                    </a:p>
                  </a:txBody>
                  <a:tcPr marL="84406" marR="84406" marT="42203" marB="42203">
                    <a:solidFill>
                      <a:schemeClr val="tx1"/>
                    </a:solidFill>
                  </a:tcPr>
                </a:tc>
                <a:tc hMerge="1">
                  <a:txBody>
                    <a:bodyPr/>
                    <a:lstStyle/>
                    <a:p>
                      <a:endParaRPr lang="en-GB" dirty="0"/>
                    </a:p>
                  </a:txBody>
                  <a:tcPr/>
                </a:tc>
                <a:extLst>
                  <a:ext uri="{0D108BD9-81ED-4DB2-BD59-A6C34878D82A}">
                    <a16:rowId xmlns:a16="http://schemas.microsoft.com/office/drawing/2014/main" val="4237167164"/>
                  </a:ext>
                </a:extLst>
              </a:tr>
              <a:tr h="281354">
                <a:tc>
                  <a:txBody>
                    <a:bodyPr/>
                    <a:lstStyle/>
                    <a:p>
                      <a:pPr algn="ctr"/>
                      <a:r>
                        <a:rPr lang="en-GB" sz="1300" b="1" dirty="0">
                          <a:solidFill>
                            <a:schemeClr val="bg1"/>
                          </a:solidFill>
                        </a:rPr>
                        <a:t>Men</a:t>
                      </a:r>
                    </a:p>
                  </a:txBody>
                  <a:tcPr marL="84406" marR="84406" marT="42203" marB="42203">
                    <a:solidFill>
                      <a:schemeClr val="tx1"/>
                    </a:solidFill>
                  </a:tcPr>
                </a:tc>
                <a:tc>
                  <a:txBody>
                    <a:bodyPr/>
                    <a:lstStyle/>
                    <a:p>
                      <a:pPr algn="ctr"/>
                      <a:r>
                        <a:rPr lang="en-GB" sz="1300" b="1" dirty="0">
                          <a:solidFill>
                            <a:schemeClr val="bg1"/>
                          </a:solidFill>
                        </a:rPr>
                        <a:t>Women</a:t>
                      </a:r>
                    </a:p>
                  </a:txBody>
                  <a:tcPr marL="84406" marR="84406" marT="42203" marB="42203">
                    <a:solidFill>
                      <a:schemeClr val="tx1"/>
                    </a:solidFill>
                  </a:tcPr>
                </a:tc>
                <a:extLst>
                  <a:ext uri="{0D108BD9-81ED-4DB2-BD59-A6C34878D82A}">
                    <a16:rowId xmlns:a16="http://schemas.microsoft.com/office/drawing/2014/main" val="1817660335"/>
                  </a:ext>
                </a:extLst>
              </a:tr>
              <a:tr h="1995124">
                <a:tc>
                  <a:txBody>
                    <a:bodyPr/>
                    <a:lstStyle/>
                    <a:p>
                      <a:r>
                        <a:rPr lang="en-GB" sz="900" dirty="0">
                          <a:solidFill>
                            <a:schemeClr val="bg1"/>
                          </a:solidFill>
                        </a:rPr>
                        <a:t>Many men were conscripted into the armed forces. All healthy men aged between 18 and 41 were required to become soldiers, unless they were doing certain jobs, such as mining or farming .T </a:t>
                      </a:r>
                      <a:r>
                        <a:rPr lang="en-GB" sz="900" dirty="0" err="1">
                          <a:solidFill>
                            <a:schemeClr val="bg1"/>
                          </a:solidFill>
                        </a:rPr>
                        <a:t>hese</a:t>
                      </a:r>
                      <a:r>
                        <a:rPr lang="en-GB" sz="900" dirty="0">
                          <a:solidFill>
                            <a:schemeClr val="bg1"/>
                          </a:solidFill>
                        </a:rPr>
                        <a:t> men had to stay at home, as food production and mining of resources was still key during the war effort. </a:t>
                      </a:r>
                    </a:p>
                    <a:p>
                      <a:r>
                        <a:rPr lang="en-GB" sz="900" dirty="0">
                          <a:solidFill>
                            <a:schemeClr val="bg1"/>
                          </a:solidFill>
                        </a:rPr>
                        <a:t>By the end of World War over 100,000 men from Leeds had joined the war.</a:t>
                      </a:r>
                    </a:p>
                  </a:txBody>
                  <a:tcPr marL="84406" marR="84406" marT="42203" marB="42203">
                    <a:solidFill>
                      <a:srgbClr val="FF0000"/>
                    </a:solidFill>
                  </a:tcPr>
                </a:tc>
                <a:tc>
                  <a:txBody>
                    <a:bodyPr/>
                    <a:lstStyle/>
                    <a:p>
                      <a:r>
                        <a:rPr lang="en-GB" sz="900" dirty="0">
                          <a:solidFill>
                            <a:schemeClr val="bg1"/>
                          </a:solidFill>
                        </a:rPr>
                        <a:t>More women started to work as a result of the war- by 1943, 90% of all single women were employed. Women took on a whole range of new roles.</a:t>
                      </a:r>
                    </a:p>
                    <a:p>
                      <a:r>
                        <a:rPr lang="en-GB" sz="900" dirty="0">
                          <a:solidFill>
                            <a:schemeClr val="bg1"/>
                          </a:solidFill>
                        </a:rPr>
                        <a:t>Women worked in factories producing munitions, building ships, aeroplanes, in the auxiliary services as air-raid wardens, fire officers and evacuation officers, as drivers of fire engines, trains and trams, as conductors and as nurses!</a:t>
                      </a:r>
                    </a:p>
                  </a:txBody>
                  <a:tcPr marL="84406" marR="84406" marT="42203" marB="42203">
                    <a:solidFill>
                      <a:srgbClr val="FF0000"/>
                    </a:solidFill>
                  </a:tcPr>
                </a:tc>
                <a:extLst>
                  <a:ext uri="{0D108BD9-81ED-4DB2-BD59-A6C34878D82A}">
                    <a16:rowId xmlns:a16="http://schemas.microsoft.com/office/drawing/2014/main" val="2273621793"/>
                  </a:ext>
                </a:extLst>
              </a:tr>
            </a:tbl>
          </a:graphicData>
        </a:graphic>
      </p:graphicFrame>
    </p:spTree>
    <p:extLst>
      <p:ext uri="{BB962C8B-B14F-4D97-AF65-F5344CB8AC3E}">
        <p14:creationId xmlns:p14="http://schemas.microsoft.com/office/powerpoint/2010/main" val="15273690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Straight Connector 2">
            <a:extLst>
              <a:ext uri="{FF2B5EF4-FFF2-40B4-BE49-F238E27FC236}">
                <a16:creationId xmlns:a16="http://schemas.microsoft.com/office/drawing/2014/main" id="{CD61DD69-9E38-4354-BBEC-3F2DDA9BF05A}"/>
              </a:ext>
            </a:extLst>
          </p:cNvPr>
          <p:cNvCxnSpPr>
            <a:cxnSpLocks/>
          </p:cNvCxnSpPr>
          <p:nvPr/>
        </p:nvCxnSpPr>
        <p:spPr>
          <a:xfrm>
            <a:off x="4572000" y="263769"/>
            <a:ext cx="0" cy="6330462"/>
          </a:xfrm>
          <a:prstGeom prst="line">
            <a:avLst/>
          </a:prstGeom>
        </p:spPr>
        <p:style>
          <a:lnRef idx="1">
            <a:schemeClr val="accent1"/>
          </a:lnRef>
          <a:fillRef idx="0">
            <a:schemeClr val="accent1"/>
          </a:fillRef>
          <a:effectRef idx="0">
            <a:schemeClr val="accent1"/>
          </a:effectRef>
          <a:fontRef idx="minor">
            <a:schemeClr val="tx1"/>
          </a:fontRef>
        </p:style>
      </p:cxnSp>
      <p:graphicFrame>
        <p:nvGraphicFramePr>
          <p:cNvPr id="4" name="Table 4">
            <a:extLst>
              <a:ext uri="{FF2B5EF4-FFF2-40B4-BE49-F238E27FC236}">
                <a16:creationId xmlns:a16="http://schemas.microsoft.com/office/drawing/2014/main" id="{C5E621FB-56C7-4F21-AAEC-D80C2EC25C7D}"/>
              </a:ext>
            </a:extLst>
          </p:cNvPr>
          <p:cNvGraphicFramePr>
            <a:graphicFrameLocks noGrp="1"/>
          </p:cNvGraphicFramePr>
          <p:nvPr/>
        </p:nvGraphicFramePr>
        <p:xfrm>
          <a:off x="4705274" y="3240195"/>
          <a:ext cx="4303092" cy="3238228"/>
        </p:xfrm>
        <a:graphic>
          <a:graphicData uri="http://schemas.openxmlformats.org/drawingml/2006/table">
            <a:tbl>
              <a:tblPr firstRow="1" bandRow="1">
                <a:tableStyleId>{5C22544A-7EE6-4342-B048-85BDC9FD1C3A}</a:tableStyleId>
              </a:tblPr>
              <a:tblGrid>
                <a:gridCol w="981036">
                  <a:extLst>
                    <a:ext uri="{9D8B030D-6E8A-4147-A177-3AD203B41FA5}">
                      <a16:colId xmlns:a16="http://schemas.microsoft.com/office/drawing/2014/main" val="1220333393"/>
                    </a:ext>
                  </a:extLst>
                </a:gridCol>
                <a:gridCol w="3322056">
                  <a:extLst>
                    <a:ext uri="{9D8B030D-6E8A-4147-A177-3AD203B41FA5}">
                      <a16:colId xmlns:a16="http://schemas.microsoft.com/office/drawing/2014/main" val="2961419440"/>
                    </a:ext>
                  </a:extLst>
                </a:gridCol>
              </a:tblGrid>
              <a:tr h="337625">
                <a:tc gridSpan="2">
                  <a:txBody>
                    <a:bodyPr/>
                    <a:lstStyle/>
                    <a:p>
                      <a:pPr algn="ctr"/>
                      <a:r>
                        <a:rPr lang="en-GB" sz="1700" dirty="0"/>
                        <a:t>Key vocabulary</a:t>
                      </a:r>
                    </a:p>
                  </a:txBody>
                  <a:tcPr marL="84406" marR="84406" marT="42203" marB="42203">
                    <a:solidFill>
                      <a:schemeClr val="tx1"/>
                    </a:solidFill>
                  </a:tcPr>
                </a:tc>
                <a:tc hMerge="1">
                  <a:txBody>
                    <a:bodyPr/>
                    <a:lstStyle/>
                    <a:p>
                      <a:endParaRPr lang="en-GB" dirty="0"/>
                    </a:p>
                  </a:txBody>
                  <a:tcPr/>
                </a:tc>
                <a:extLst>
                  <a:ext uri="{0D108BD9-81ED-4DB2-BD59-A6C34878D82A}">
                    <a16:rowId xmlns:a16="http://schemas.microsoft.com/office/drawing/2014/main" val="1114686298"/>
                  </a:ext>
                </a:extLst>
              </a:tr>
              <a:tr h="365760">
                <a:tc>
                  <a:txBody>
                    <a:bodyPr/>
                    <a:lstStyle/>
                    <a:p>
                      <a:pPr algn="ctr"/>
                      <a:r>
                        <a:rPr lang="en-GB" sz="1000" b="1" dirty="0">
                          <a:solidFill>
                            <a:schemeClr val="bg1"/>
                          </a:solidFill>
                        </a:rPr>
                        <a:t>Blackout</a:t>
                      </a:r>
                    </a:p>
                  </a:txBody>
                  <a:tcPr marL="84406" marR="84406" marT="42203" marB="42203" anchor="ctr">
                    <a:solidFill>
                      <a:srgbClr val="FF0000"/>
                    </a:solidFill>
                  </a:tcPr>
                </a:tc>
                <a:tc>
                  <a:txBody>
                    <a:bodyPr/>
                    <a:lstStyle/>
                    <a:p>
                      <a:r>
                        <a:rPr lang="en-GB" sz="900" dirty="0">
                          <a:solidFill>
                            <a:schemeClr val="bg1"/>
                          </a:solidFill>
                        </a:rPr>
                        <a:t>A time when all lights are turned off to cover a place being seen during an air raid</a:t>
                      </a:r>
                    </a:p>
                  </a:txBody>
                  <a:tcPr marL="84406" marR="84406" marT="42203" marB="42203">
                    <a:solidFill>
                      <a:srgbClr val="FF0000"/>
                    </a:solidFill>
                  </a:tcPr>
                </a:tc>
                <a:extLst>
                  <a:ext uri="{0D108BD9-81ED-4DB2-BD59-A6C34878D82A}">
                    <a16:rowId xmlns:a16="http://schemas.microsoft.com/office/drawing/2014/main" val="428000411"/>
                  </a:ext>
                </a:extLst>
              </a:tr>
              <a:tr h="253662">
                <a:tc>
                  <a:txBody>
                    <a:bodyPr/>
                    <a:lstStyle/>
                    <a:p>
                      <a:pPr algn="ctr"/>
                      <a:r>
                        <a:rPr lang="en-GB" sz="1000" b="1" dirty="0">
                          <a:solidFill>
                            <a:schemeClr val="bg1"/>
                          </a:solidFill>
                        </a:rPr>
                        <a:t>Blitz</a:t>
                      </a:r>
                    </a:p>
                  </a:txBody>
                  <a:tcPr marL="84406" marR="84406" marT="42203" marB="42203" anchor="ctr">
                    <a:solidFill>
                      <a:srgbClr val="FF0000"/>
                    </a:solidFill>
                  </a:tcPr>
                </a:tc>
                <a:tc>
                  <a:txBody>
                    <a:bodyPr/>
                    <a:lstStyle/>
                    <a:p>
                      <a:r>
                        <a:rPr lang="en-GB" sz="900" dirty="0">
                          <a:solidFill>
                            <a:schemeClr val="bg1"/>
                          </a:solidFill>
                        </a:rPr>
                        <a:t>A series of bombing raids on the UK</a:t>
                      </a:r>
                    </a:p>
                  </a:txBody>
                  <a:tcPr marL="84406" marR="84406" marT="42203" marB="42203">
                    <a:solidFill>
                      <a:srgbClr val="FF0000"/>
                    </a:solidFill>
                  </a:tcPr>
                </a:tc>
                <a:extLst>
                  <a:ext uri="{0D108BD9-81ED-4DB2-BD59-A6C34878D82A}">
                    <a16:rowId xmlns:a16="http://schemas.microsoft.com/office/drawing/2014/main" val="289225023"/>
                  </a:ext>
                </a:extLst>
              </a:tr>
              <a:tr h="253662">
                <a:tc>
                  <a:txBody>
                    <a:bodyPr/>
                    <a:lstStyle/>
                    <a:p>
                      <a:pPr algn="ctr"/>
                      <a:r>
                        <a:rPr lang="en-GB" sz="1000" b="1" dirty="0">
                          <a:solidFill>
                            <a:schemeClr val="bg1"/>
                          </a:solidFill>
                        </a:rPr>
                        <a:t>Censorship</a:t>
                      </a:r>
                    </a:p>
                  </a:txBody>
                  <a:tcPr marL="84406" marR="84406" marT="42203" marB="42203" anchor="ctr">
                    <a:solidFill>
                      <a:srgbClr val="FF0000"/>
                    </a:solidFill>
                  </a:tcPr>
                </a:tc>
                <a:tc>
                  <a:txBody>
                    <a:bodyPr/>
                    <a:lstStyle/>
                    <a:p>
                      <a:r>
                        <a:rPr lang="en-GB" sz="900" dirty="0">
                          <a:solidFill>
                            <a:schemeClr val="bg1"/>
                          </a:solidFill>
                        </a:rPr>
                        <a:t>Controlling what newspapers can publish.</a:t>
                      </a:r>
                    </a:p>
                  </a:txBody>
                  <a:tcPr marL="84406" marR="84406" marT="42203" marB="42203">
                    <a:solidFill>
                      <a:srgbClr val="FF0000"/>
                    </a:solidFill>
                  </a:tcPr>
                </a:tc>
                <a:extLst>
                  <a:ext uri="{0D108BD9-81ED-4DB2-BD59-A6C34878D82A}">
                    <a16:rowId xmlns:a16="http://schemas.microsoft.com/office/drawing/2014/main" val="7696715"/>
                  </a:ext>
                </a:extLst>
              </a:tr>
              <a:tr h="253662">
                <a:tc>
                  <a:txBody>
                    <a:bodyPr/>
                    <a:lstStyle/>
                    <a:p>
                      <a:pPr algn="ctr"/>
                      <a:r>
                        <a:rPr lang="en-GB" sz="1000" b="1" dirty="0">
                          <a:solidFill>
                            <a:schemeClr val="bg1"/>
                          </a:solidFill>
                        </a:rPr>
                        <a:t>Conscription</a:t>
                      </a:r>
                    </a:p>
                  </a:txBody>
                  <a:tcPr marL="84406" marR="84406" marT="42203" marB="42203" anchor="ctr">
                    <a:solidFill>
                      <a:srgbClr val="FF0000"/>
                    </a:solidFill>
                  </a:tcPr>
                </a:tc>
                <a:tc>
                  <a:txBody>
                    <a:bodyPr/>
                    <a:lstStyle/>
                    <a:p>
                      <a:r>
                        <a:rPr lang="en-GB" sz="900" dirty="0">
                          <a:solidFill>
                            <a:schemeClr val="bg1"/>
                          </a:solidFill>
                        </a:rPr>
                        <a:t>You are forced to join the army</a:t>
                      </a:r>
                    </a:p>
                  </a:txBody>
                  <a:tcPr marL="84406" marR="84406" marT="42203" marB="42203">
                    <a:solidFill>
                      <a:srgbClr val="FF0000"/>
                    </a:solidFill>
                  </a:tcPr>
                </a:tc>
                <a:extLst>
                  <a:ext uri="{0D108BD9-81ED-4DB2-BD59-A6C34878D82A}">
                    <a16:rowId xmlns:a16="http://schemas.microsoft.com/office/drawing/2014/main" val="796930884"/>
                  </a:ext>
                </a:extLst>
              </a:tr>
              <a:tr h="25366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1" dirty="0">
                          <a:solidFill>
                            <a:schemeClr val="bg1"/>
                          </a:solidFill>
                        </a:rPr>
                        <a:t>Evacuation</a:t>
                      </a:r>
                    </a:p>
                  </a:txBody>
                  <a:tcPr marL="84406" marR="84406" marT="42203" marB="42203" anchor="ctr">
                    <a:solidFill>
                      <a:srgbClr val="FF0000"/>
                    </a:solidFill>
                  </a:tcPr>
                </a:tc>
                <a:tc>
                  <a:txBody>
                    <a:bodyPr/>
                    <a:lstStyle/>
                    <a:p>
                      <a:r>
                        <a:rPr lang="en-GB" sz="900" dirty="0">
                          <a:solidFill>
                            <a:schemeClr val="bg1"/>
                          </a:solidFill>
                        </a:rPr>
                        <a:t>Where people are moved from towns and cities to safe zones</a:t>
                      </a:r>
                    </a:p>
                  </a:txBody>
                  <a:tcPr marL="84406" marR="84406" marT="42203" marB="42203">
                    <a:solidFill>
                      <a:srgbClr val="FF0000"/>
                    </a:solidFill>
                  </a:tcPr>
                </a:tc>
                <a:extLst>
                  <a:ext uri="{0D108BD9-81ED-4DB2-BD59-A6C34878D82A}">
                    <a16:rowId xmlns:a16="http://schemas.microsoft.com/office/drawing/2014/main" val="3295331642"/>
                  </a:ext>
                </a:extLst>
              </a:tr>
              <a:tr h="25366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1" dirty="0">
                          <a:solidFill>
                            <a:schemeClr val="bg1"/>
                          </a:solidFill>
                        </a:rPr>
                        <a:t>Luftwaffe</a:t>
                      </a:r>
                    </a:p>
                  </a:txBody>
                  <a:tcPr marL="84406" marR="84406" marT="42203" marB="42203" anchor="ctr">
                    <a:solidFill>
                      <a:srgbClr val="FF0000"/>
                    </a:solidFill>
                  </a:tcPr>
                </a:tc>
                <a:tc>
                  <a:txBody>
                    <a:bodyPr/>
                    <a:lstStyle/>
                    <a:p>
                      <a:r>
                        <a:rPr lang="en-GB" sz="900" dirty="0">
                          <a:solidFill>
                            <a:schemeClr val="bg1"/>
                          </a:solidFill>
                          <a:latin typeface="+mj-lt"/>
                        </a:rPr>
                        <a:t>The German air force</a:t>
                      </a:r>
                    </a:p>
                  </a:txBody>
                  <a:tcPr marL="84406" marR="84406" marT="42203" marB="42203">
                    <a:solidFill>
                      <a:srgbClr val="FF0000"/>
                    </a:solidFill>
                  </a:tcPr>
                </a:tc>
                <a:extLst>
                  <a:ext uri="{0D108BD9-81ED-4DB2-BD59-A6C34878D82A}">
                    <a16:rowId xmlns:a16="http://schemas.microsoft.com/office/drawing/2014/main" val="1140374099"/>
                  </a:ext>
                </a:extLst>
              </a:tr>
              <a:tr h="365760">
                <a:tc>
                  <a:txBody>
                    <a:bodyPr/>
                    <a:lstStyle/>
                    <a:p>
                      <a:pPr algn="ctr"/>
                      <a:r>
                        <a:rPr lang="en-GB" sz="1000" b="1" dirty="0">
                          <a:solidFill>
                            <a:schemeClr val="bg1"/>
                          </a:solidFill>
                        </a:rPr>
                        <a:t>Nazi</a:t>
                      </a:r>
                    </a:p>
                  </a:txBody>
                  <a:tcPr marL="84406" marR="84406" marT="42203" marB="42203" anchor="ctr">
                    <a:solidFill>
                      <a:srgbClr val="FF0000"/>
                    </a:solidFill>
                  </a:tcPr>
                </a:tc>
                <a:tc>
                  <a:txBody>
                    <a:bodyPr/>
                    <a:lstStyle/>
                    <a:p>
                      <a:r>
                        <a:rPr lang="en-GB" sz="900" dirty="0">
                          <a:solidFill>
                            <a:schemeClr val="bg1"/>
                          </a:solidFill>
                          <a:latin typeface="+mj-lt"/>
                        </a:rPr>
                        <a:t>The political party led by Hitler, a follower of Hitler is called a Nazi too</a:t>
                      </a:r>
                    </a:p>
                  </a:txBody>
                  <a:tcPr marL="84406" marR="84406" marT="42203" marB="42203">
                    <a:solidFill>
                      <a:srgbClr val="FF0000"/>
                    </a:solidFill>
                  </a:tcPr>
                </a:tc>
                <a:extLst>
                  <a:ext uri="{0D108BD9-81ED-4DB2-BD59-A6C34878D82A}">
                    <a16:rowId xmlns:a16="http://schemas.microsoft.com/office/drawing/2014/main" val="721174307"/>
                  </a:ext>
                </a:extLst>
              </a:tr>
              <a:tr h="253662">
                <a:tc>
                  <a:txBody>
                    <a:bodyPr/>
                    <a:lstStyle/>
                    <a:p>
                      <a:pPr algn="ctr"/>
                      <a:r>
                        <a:rPr lang="en-GB" sz="1000" b="1" dirty="0">
                          <a:solidFill>
                            <a:schemeClr val="bg1"/>
                          </a:solidFill>
                        </a:rPr>
                        <a:t>Propaganda</a:t>
                      </a:r>
                    </a:p>
                  </a:txBody>
                  <a:tcPr marL="84406" marR="84406" marT="42203" marB="42203" anchor="ctr">
                    <a:solidFill>
                      <a:srgbClr val="FF0000"/>
                    </a:solidFill>
                  </a:tcPr>
                </a:tc>
                <a:tc>
                  <a:txBody>
                    <a:bodyPr/>
                    <a:lstStyle/>
                    <a:p>
                      <a:r>
                        <a:rPr lang="en-GB" sz="900" dirty="0">
                          <a:solidFill>
                            <a:schemeClr val="bg1"/>
                          </a:solidFill>
                          <a:latin typeface="+mj-lt"/>
                        </a:rPr>
                        <a:t>Controlling news media to show your side in the best way</a:t>
                      </a:r>
                    </a:p>
                  </a:txBody>
                  <a:tcPr marL="84406" marR="84406" marT="42203" marB="42203">
                    <a:solidFill>
                      <a:srgbClr val="FF0000"/>
                    </a:solidFill>
                  </a:tcPr>
                </a:tc>
                <a:extLst>
                  <a:ext uri="{0D108BD9-81ED-4DB2-BD59-A6C34878D82A}">
                    <a16:rowId xmlns:a16="http://schemas.microsoft.com/office/drawing/2014/main" val="950063394"/>
                  </a:ext>
                </a:extLst>
              </a:tr>
              <a:tr h="647114">
                <a:tc>
                  <a:txBody>
                    <a:bodyPr/>
                    <a:lstStyle/>
                    <a:p>
                      <a:pPr algn="ctr"/>
                      <a:r>
                        <a:rPr lang="en-GB" sz="1000" b="1" dirty="0">
                          <a:solidFill>
                            <a:schemeClr val="bg1"/>
                          </a:solidFill>
                        </a:rPr>
                        <a:t>Ration</a:t>
                      </a:r>
                    </a:p>
                  </a:txBody>
                  <a:tcPr marL="84406" marR="84406" marT="42203" marB="42203" anchor="ctr">
                    <a:solidFill>
                      <a:srgbClr val="FF0000"/>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dirty="0">
                          <a:solidFill>
                            <a:schemeClr val="bg1"/>
                          </a:solidFill>
                          <a:latin typeface="+mj-lt"/>
                          <a:cs typeface="Arial" panose="020B0604020202020204" pitchFamily="34" charset="0"/>
                        </a:rPr>
                        <a:t>When something is limited, you are only allowed so much of it. </a:t>
                      </a:r>
                      <a:r>
                        <a:rPr lang="en-GB" sz="900" b="0" i="0" u="none" strike="noStrike" dirty="0">
                          <a:solidFill>
                            <a:schemeClr val="bg1"/>
                          </a:solidFill>
                          <a:effectLst/>
                          <a:latin typeface="+mj-lt"/>
                          <a:cs typeface="Arial" panose="020B0604020202020204" pitchFamily="34" charset="0"/>
                        </a:rPr>
                        <a:t>German submarines prevented food from being delivered to Britain, so supplies were low. As a result, food was rationed from 1940 to 1952. </a:t>
                      </a:r>
                    </a:p>
                  </a:txBody>
                  <a:tcPr marL="84406" marR="84406" marT="42203" marB="42203">
                    <a:solidFill>
                      <a:srgbClr val="FF0000"/>
                    </a:solidFill>
                  </a:tcPr>
                </a:tc>
                <a:extLst>
                  <a:ext uri="{0D108BD9-81ED-4DB2-BD59-A6C34878D82A}">
                    <a16:rowId xmlns:a16="http://schemas.microsoft.com/office/drawing/2014/main" val="3838610232"/>
                  </a:ext>
                </a:extLst>
              </a:tr>
            </a:tbl>
          </a:graphicData>
        </a:graphic>
      </p:graphicFrame>
      <p:sp>
        <p:nvSpPr>
          <p:cNvPr id="5" name="Rectangle 4">
            <a:extLst>
              <a:ext uri="{FF2B5EF4-FFF2-40B4-BE49-F238E27FC236}">
                <a16:creationId xmlns:a16="http://schemas.microsoft.com/office/drawing/2014/main" id="{3E514CCF-A03B-40C4-AA7D-B961BCCF7A37}"/>
              </a:ext>
            </a:extLst>
          </p:cNvPr>
          <p:cNvSpPr/>
          <p:nvPr/>
        </p:nvSpPr>
        <p:spPr>
          <a:xfrm>
            <a:off x="4705274" y="1857489"/>
            <a:ext cx="1838363" cy="1332729"/>
          </a:xfrm>
          <a:prstGeom prst="rect">
            <a:avLst/>
          </a:prstGeom>
          <a:solidFill>
            <a:schemeClr val="tx1"/>
          </a:solidFill>
          <a:ln w="38100">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323" b="1" dirty="0"/>
              <a:t>WW2</a:t>
            </a:r>
          </a:p>
          <a:p>
            <a:pPr algn="ctr"/>
            <a:r>
              <a:rPr lang="en-GB" sz="1662" b="1" dirty="0"/>
              <a:t>Knowledge Organiser</a:t>
            </a:r>
          </a:p>
        </p:txBody>
      </p:sp>
      <p:pic>
        <p:nvPicPr>
          <p:cNvPr id="15" name="Picture 14" descr="A picture containing text&#10;&#10;Description automatically generated">
            <a:extLst>
              <a:ext uri="{FF2B5EF4-FFF2-40B4-BE49-F238E27FC236}">
                <a16:creationId xmlns:a16="http://schemas.microsoft.com/office/drawing/2014/main" id="{D4EE9736-BCDC-4DEB-8FD5-92A65D8F078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648715" y="395462"/>
            <a:ext cx="1151747" cy="1729086"/>
          </a:xfrm>
          <a:prstGeom prst="rect">
            <a:avLst/>
          </a:prstGeom>
        </p:spPr>
      </p:pic>
      <p:pic>
        <p:nvPicPr>
          <p:cNvPr id="17" name="Picture 16" descr="A picture containing text, person, outdoor, people&#10;&#10;Description automatically generated">
            <a:extLst>
              <a:ext uri="{FF2B5EF4-FFF2-40B4-BE49-F238E27FC236}">
                <a16:creationId xmlns:a16="http://schemas.microsoft.com/office/drawing/2014/main" id="{266EEDAC-F08F-4E47-9A36-BF124BB45A0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73660" y="397044"/>
            <a:ext cx="1209674" cy="1653121"/>
          </a:xfrm>
          <a:prstGeom prst="rect">
            <a:avLst/>
          </a:prstGeom>
        </p:spPr>
      </p:pic>
      <p:graphicFrame>
        <p:nvGraphicFramePr>
          <p:cNvPr id="16" name="Table 17">
            <a:extLst>
              <a:ext uri="{FF2B5EF4-FFF2-40B4-BE49-F238E27FC236}">
                <a16:creationId xmlns:a16="http://schemas.microsoft.com/office/drawing/2014/main" id="{1EA32CB5-41E0-47CB-96C7-8916676E5A47}"/>
              </a:ext>
            </a:extLst>
          </p:cNvPr>
          <p:cNvGraphicFramePr>
            <a:graphicFrameLocks noGrp="1"/>
          </p:cNvGraphicFramePr>
          <p:nvPr/>
        </p:nvGraphicFramePr>
        <p:xfrm>
          <a:off x="4640948" y="395460"/>
          <a:ext cx="1935699" cy="1414011"/>
        </p:xfrm>
        <a:graphic>
          <a:graphicData uri="http://schemas.openxmlformats.org/drawingml/2006/table">
            <a:tbl>
              <a:tblPr firstRow="1" bandRow="1">
                <a:tableStyleId>{5C22544A-7EE6-4342-B048-85BDC9FD1C3A}</a:tableStyleId>
              </a:tblPr>
              <a:tblGrid>
                <a:gridCol w="1935699">
                  <a:extLst>
                    <a:ext uri="{9D8B030D-6E8A-4147-A177-3AD203B41FA5}">
                      <a16:colId xmlns:a16="http://schemas.microsoft.com/office/drawing/2014/main" val="1020334480"/>
                    </a:ext>
                  </a:extLst>
                </a:gridCol>
              </a:tblGrid>
              <a:tr h="443340">
                <a:tc>
                  <a:txBody>
                    <a:bodyPr/>
                    <a:lstStyle/>
                    <a:p>
                      <a:r>
                        <a:rPr lang="en-GB" sz="1100" dirty="0"/>
                        <a:t>How were people persuaded to help the war effort?</a:t>
                      </a:r>
                    </a:p>
                  </a:txBody>
                  <a:tcPr marL="84406" marR="84406" marT="42203" marB="42203">
                    <a:solidFill>
                      <a:schemeClr val="tx1"/>
                    </a:solidFill>
                  </a:tcPr>
                </a:tc>
                <a:extLst>
                  <a:ext uri="{0D108BD9-81ED-4DB2-BD59-A6C34878D82A}">
                    <a16:rowId xmlns:a16="http://schemas.microsoft.com/office/drawing/2014/main" val="1380744623"/>
                  </a:ext>
                </a:extLst>
              </a:tr>
              <a:tr h="970671">
                <a:tc>
                  <a:txBody>
                    <a:bodyPr/>
                    <a:lstStyle/>
                    <a:p>
                      <a:r>
                        <a:rPr lang="en-GB" sz="1000" dirty="0">
                          <a:solidFill>
                            <a:schemeClr val="bg1"/>
                          </a:solidFill>
                        </a:rPr>
                        <a:t>The government issued many poster rallying people to support the war effort. This included women taking on roles left by men, people growing their own food, women working!</a:t>
                      </a:r>
                    </a:p>
                  </a:txBody>
                  <a:tcPr marL="84406" marR="84406" marT="42203" marB="42203">
                    <a:solidFill>
                      <a:srgbClr val="FF0000"/>
                    </a:solidFill>
                  </a:tcPr>
                </a:tc>
                <a:extLst>
                  <a:ext uri="{0D108BD9-81ED-4DB2-BD59-A6C34878D82A}">
                    <a16:rowId xmlns:a16="http://schemas.microsoft.com/office/drawing/2014/main" val="605188625"/>
                  </a:ext>
                </a:extLst>
              </a:tr>
            </a:tbl>
          </a:graphicData>
        </a:graphic>
      </p:graphicFrame>
      <p:pic>
        <p:nvPicPr>
          <p:cNvPr id="5122" name="Picture 2" descr="These World War II Propaganda Posters Rallied the Home Front - HISTORY">
            <a:extLst>
              <a:ext uri="{FF2B5EF4-FFF2-40B4-BE49-F238E27FC236}">
                <a16:creationId xmlns:a16="http://schemas.microsoft.com/office/drawing/2014/main" id="{D6C372B4-35A8-4DB2-BEF8-631299C5524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15299" y="2048582"/>
            <a:ext cx="871185" cy="1129846"/>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British propaganda during World War II - Wikipedia">
            <a:extLst>
              <a:ext uri="{FF2B5EF4-FFF2-40B4-BE49-F238E27FC236}">
                <a16:creationId xmlns:a16="http://schemas.microsoft.com/office/drawing/2014/main" id="{6DE2274B-C759-4119-94AA-4CD0F0E9A21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388445" y="2048582"/>
            <a:ext cx="753231" cy="1129846"/>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Bonhams : WORLD WAR II: BRITISH HOME FRONT PROPAGANDA POSTERS. A collection  of eight Home-Front British propaganda posters. Britain, Ministry of Health  and Others: [1939-44].">
            <a:extLst>
              <a:ext uri="{FF2B5EF4-FFF2-40B4-BE49-F238E27FC236}">
                <a16:creationId xmlns:a16="http://schemas.microsoft.com/office/drawing/2014/main" id="{A365DD3D-7A6C-4232-9CA0-C433A0A3CB3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648715" y="2047065"/>
            <a:ext cx="743815" cy="11298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3590655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626</Words>
  <Application>Microsoft Office PowerPoint</Application>
  <PresentationFormat>On-screen Show (4:3)</PresentationFormat>
  <Paragraphs>51</Paragraphs>
  <Slides>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Calibri Light</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Christopher Jolley</dc:creator>
  <cp:lastModifiedBy>Christopher Jolley</cp:lastModifiedBy>
  <cp:revision>2</cp:revision>
  <dcterms:created xsi:type="dcterms:W3CDTF">2021-06-15T07:38:32Z</dcterms:created>
  <dcterms:modified xsi:type="dcterms:W3CDTF">2021-06-15T07:39:16Z</dcterms:modified>
</cp:coreProperties>
</file>