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66"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08"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0100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78047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93785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241895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4C304-6FDC-4FFF-9F3C-ECC6894D81A0}"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84558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4C304-6FDC-4FFF-9F3C-ECC6894D81A0}"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7564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4C304-6FDC-4FFF-9F3C-ECC6894D81A0}"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162444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85436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48313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950799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38461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C304-6FDC-4FFF-9F3C-ECC6894D81A0}" type="datetimeFigureOut">
              <a:rPr lang="en-GB" smtClean="0"/>
              <a:t>15/06/2021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FF5EF-8CEE-4FEE-AA60-B0A732B86AAF}" type="slidenum">
              <a:rPr lang="en-GB" smtClean="0"/>
              <a:t>‹#›</a:t>
            </a:fld>
            <a:endParaRPr lang="en-GB"/>
          </a:p>
        </p:txBody>
      </p:sp>
    </p:spTree>
    <p:extLst>
      <p:ext uri="{BB962C8B-B14F-4D97-AF65-F5344CB8AC3E}">
        <p14:creationId xmlns:p14="http://schemas.microsoft.com/office/powerpoint/2010/main" val="7808244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10">
            <a:extLst>
              <a:ext uri="{FF2B5EF4-FFF2-40B4-BE49-F238E27FC236}">
                <a16:creationId xmlns:a16="http://schemas.microsoft.com/office/drawing/2014/main" id="{1DFD6ABB-ED45-4F17-8D3F-1F44FC313C28}"/>
              </a:ext>
            </a:extLst>
          </p:cNvPr>
          <p:cNvGraphicFramePr>
            <a:graphicFrameLocks noGrp="1"/>
          </p:cNvGraphicFramePr>
          <p:nvPr/>
        </p:nvGraphicFramePr>
        <p:xfrm>
          <a:off x="5151143" y="2482339"/>
          <a:ext cx="3783275" cy="3908783"/>
        </p:xfrm>
        <a:graphic>
          <a:graphicData uri="http://schemas.openxmlformats.org/drawingml/2006/table">
            <a:tbl>
              <a:tblPr firstRow="1" bandRow="1">
                <a:tableStyleId>{F5AB1C69-6EDB-4FF4-983F-18BD219EF322}</a:tableStyleId>
              </a:tblPr>
              <a:tblGrid>
                <a:gridCol w="773365">
                  <a:extLst>
                    <a:ext uri="{9D8B030D-6E8A-4147-A177-3AD203B41FA5}">
                      <a16:colId xmlns:a16="http://schemas.microsoft.com/office/drawing/2014/main" val="640678208"/>
                    </a:ext>
                  </a:extLst>
                </a:gridCol>
                <a:gridCol w="3009910">
                  <a:extLst>
                    <a:ext uri="{9D8B030D-6E8A-4147-A177-3AD203B41FA5}">
                      <a16:colId xmlns:a16="http://schemas.microsoft.com/office/drawing/2014/main" val="2165619938"/>
                    </a:ext>
                  </a:extLst>
                </a:gridCol>
              </a:tblGrid>
              <a:tr h="337625">
                <a:tc gridSpan="2">
                  <a:txBody>
                    <a:bodyPr/>
                    <a:lstStyle/>
                    <a:p>
                      <a:pPr algn="ctr"/>
                      <a:r>
                        <a:rPr lang="en-GB" sz="1700" dirty="0"/>
                        <a:t>Key Vocabulary</a:t>
                      </a:r>
                    </a:p>
                  </a:txBody>
                  <a:tcPr marL="84406" marR="84406" marT="42203" marB="42203">
                    <a:solidFill>
                      <a:srgbClr val="C00000"/>
                    </a:solidFill>
                  </a:tcPr>
                </a:tc>
                <a:tc hMerge="1">
                  <a:txBody>
                    <a:bodyPr/>
                    <a:lstStyle/>
                    <a:p>
                      <a:endParaRPr lang="en-GB" dirty="0"/>
                    </a:p>
                  </a:txBody>
                  <a:tcPr/>
                </a:tc>
                <a:extLst>
                  <a:ext uri="{0D108BD9-81ED-4DB2-BD59-A6C34878D82A}">
                    <a16:rowId xmlns:a16="http://schemas.microsoft.com/office/drawing/2014/main" val="900096844"/>
                  </a:ext>
                </a:extLst>
              </a:tr>
              <a:tr h="405694">
                <a:tc>
                  <a:txBody>
                    <a:bodyPr/>
                    <a:lstStyle/>
                    <a:p>
                      <a:r>
                        <a:rPr lang="en-GB" sz="800" b="1" dirty="0"/>
                        <a:t>Blood</a:t>
                      </a:r>
                    </a:p>
                  </a:txBody>
                  <a:tcPr marL="84406" marR="84406" marT="42203" marB="42203"/>
                </a:tc>
                <a:tc>
                  <a:txBody>
                    <a:bodyPr/>
                    <a:lstStyle/>
                    <a:p>
                      <a:r>
                        <a:rPr lang="en-GB" sz="800" dirty="0"/>
                        <a:t>The red liquid that circulates in the arteries and veins, carrying oxygen to and carbon dioxide from the tissues of the body</a:t>
                      </a:r>
                    </a:p>
                  </a:txBody>
                  <a:tcPr marL="84406" marR="84406" marT="42203" marB="42203"/>
                </a:tc>
                <a:extLst>
                  <a:ext uri="{0D108BD9-81ED-4DB2-BD59-A6C34878D82A}">
                    <a16:rowId xmlns:a16="http://schemas.microsoft.com/office/drawing/2014/main" val="694843972"/>
                  </a:ext>
                </a:extLst>
              </a:tr>
              <a:tr h="211015">
                <a:tc>
                  <a:txBody>
                    <a:bodyPr/>
                    <a:lstStyle/>
                    <a:p>
                      <a:r>
                        <a:rPr lang="en-GB" sz="800" b="1" dirty="0"/>
                        <a:t>Blood vessels</a:t>
                      </a:r>
                    </a:p>
                  </a:txBody>
                  <a:tcPr marL="84406" marR="84406" marT="42203" marB="42203"/>
                </a:tc>
                <a:tc>
                  <a:txBody>
                    <a:bodyPr/>
                    <a:lstStyle/>
                    <a:p>
                      <a:r>
                        <a:rPr lang="en-GB" sz="800" dirty="0"/>
                        <a:t>Vessels (tubes) which transport blood.</a:t>
                      </a:r>
                    </a:p>
                  </a:txBody>
                  <a:tcPr marL="84406" marR="84406" marT="42203" marB="42203"/>
                </a:tc>
                <a:extLst>
                  <a:ext uri="{0D108BD9-81ED-4DB2-BD59-A6C34878D82A}">
                    <a16:rowId xmlns:a16="http://schemas.microsoft.com/office/drawing/2014/main" val="615740026"/>
                  </a:ext>
                </a:extLst>
              </a:tr>
              <a:tr h="211015">
                <a:tc>
                  <a:txBody>
                    <a:bodyPr/>
                    <a:lstStyle/>
                    <a:p>
                      <a:r>
                        <a:rPr lang="en-GB" sz="800" b="1" dirty="0"/>
                        <a:t>Breathe</a:t>
                      </a:r>
                    </a:p>
                  </a:txBody>
                  <a:tcPr marL="84406" marR="84406" marT="42203" marB="42203"/>
                </a:tc>
                <a:tc>
                  <a:txBody>
                    <a:bodyPr/>
                    <a:lstStyle/>
                    <a:p>
                      <a:r>
                        <a:rPr lang="en-GB" sz="800" dirty="0"/>
                        <a:t>Take air into the lungs, and expel air</a:t>
                      </a:r>
                    </a:p>
                  </a:txBody>
                  <a:tcPr marL="84406" marR="84406" marT="42203" marB="42203"/>
                </a:tc>
                <a:extLst>
                  <a:ext uri="{0D108BD9-81ED-4DB2-BD59-A6C34878D82A}">
                    <a16:rowId xmlns:a16="http://schemas.microsoft.com/office/drawing/2014/main" val="1927339970"/>
                  </a:ext>
                </a:extLst>
              </a:tr>
              <a:tr h="247593">
                <a:tc>
                  <a:txBody>
                    <a:bodyPr/>
                    <a:lstStyle/>
                    <a:p>
                      <a:r>
                        <a:rPr lang="en-GB" sz="700" b="1" dirty="0"/>
                        <a:t>Carbon dioxide</a:t>
                      </a:r>
                    </a:p>
                  </a:txBody>
                  <a:tcPr marL="84406" marR="84406" marT="42203" marB="42203"/>
                </a:tc>
                <a:tc>
                  <a:txBody>
                    <a:bodyPr/>
                    <a:lstStyle/>
                    <a:p>
                      <a:r>
                        <a:rPr lang="en-GB" sz="800" dirty="0"/>
                        <a:t>Gas produced by respiration.</a:t>
                      </a:r>
                    </a:p>
                  </a:txBody>
                  <a:tcPr marL="84406" marR="84406" marT="42203" marB="42203"/>
                </a:tc>
                <a:extLst>
                  <a:ext uri="{0D108BD9-81ED-4DB2-BD59-A6C34878D82A}">
                    <a16:rowId xmlns:a16="http://schemas.microsoft.com/office/drawing/2014/main" val="3854498772"/>
                  </a:ext>
                </a:extLst>
              </a:tr>
              <a:tr h="211015">
                <a:tc>
                  <a:txBody>
                    <a:bodyPr/>
                    <a:lstStyle/>
                    <a:p>
                      <a:r>
                        <a:rPr lang="en-GB" sz="800" b="1" dirty="0"/>
                        <a:t>Circulation</a:t>
                      </a:r>
                    </a:p>
                  </a:txBody>
                  <a:tcPr marL="84406" marR="84406" marT="42203" marB="42203"/>
                </a:tc>
                <a:tc>
                  <a:txBody>
                    <a:bodyPr/>
                    <a:lstStyle/>
                    <a:p>
                      <a:r>
                        <a:rPr lang="en-GB" sz="800" dirty="0"/>
                        <a:t>Flow of blood</a:t>
                      </a:r>
                    </a:p>
                  </a:txBody>
                  <a:tcPr marL="84406" marR="84406" marT="42203" marB="42203"/>
                </a:tc>
                <a:extLst>
                  <a:ext uri="{0D108BD9-81ED-4DB2-BD59-A6C34878D82A}">
                    <a16:rowId xmlns:a16="http://schemas.microsoft.com/office/drawing/2014/main" val="1063720951"/>
                  </a:ext>
                </a:extLst>
              </a:tr>
              <a:tr h="211015">
                <a:tc>
                  <a:txBody>
                    <a:bodyPr/>
                    <a:lstStyle/>
                    <a:p>
                      <a:r>
                        <a:rPr lang="en-GB" sz="800" b="1" dirty="0"/>
                        <a:t>Circulatory</a:t>
                      </a:r>
                    </a:p>
                  </a:txBody>
                  <a:tcPr marL="84406" marR="84406" marT="42203" marB="42203"/>
                </a:tc>
                <a:tc>
                  <a:txBody>
                    <a:bodyPr/>
                    <a:lstStyle/>
                    <a:p>
                      <a:r>
                        <a:rPr lang="en-GB" sz="800" dirty="0"/>
                        <a:t>Related to the circulation of blood</a:t>
                      </a:r>
                    </a:p>
                  </a:txBody>
                  <a:tcPr marL="84406" marR="84406" marT="42203" marB="42203"/>
                </a:tc>
                <a:extLst>
                  <a:ext uri="{0D108BD9-81ED-4DB2-BD59-A6C34878D82A}">
                    <a16:rowId xmlns:a16="http://schemas.microsoft.com/office/drawing/2014/main" val="343003695"/>
                  </a:ext>
                </a:extLst>
              </a:tr>
              <a:tr h="211015">
                <a:tc>
                  <a:txBody>
                    <a:bodyPr/>
                    <a:lstStyle/>
                    <a:p>
                      <a:r>
                        <a:rPr lang="en-GB" sz="800" b="1" dirty="0"/>
                        <a:t>Diet</a:t>
                      </a:r>
                    </a:p>
                  </a:txBody>
                  <a:tcPr marL="84406" marR="84406" marT="42203" marB="42203"/>
                </a:tc>
                <a:tc>
                  <a:txBody>
                    <a:bodyPr/>
                    <a:lstStyle/>
                    <a:p>
                      <a:r>
                        <a:rPr lang="en-GB" sz="800" dirty="0"/>
                        <a:t>The kinds of food that a person eats.</a:t>
                      </a:r>
                    </a:p>
                  </a:txBody>
                  <a:tcPr marL="84406" marR="84406" marT="42203" marB="42203"/>
                </a:tc>
                <a:extLst>
                  <a:ext uri="{0D108BD9-81ED-4DB2-BD59-A6C34878D82A}">
                    <a16:rowId xmlns:a16="http://schemas.microsoft.com/office/drawing/2014/main" val="2854244384"/>
                  </a:ext>
                </a:extLst>
              </a:tr>
              <a:tr h="337625">
                <a:tc>
                  <a:txBody>
                    <a:bodyPr/>
                    <a:lstStyle/>
                    <a:p>
                      <a:r>
                        <a:rPr lang="en-GB" sz="800" b="1" dirty="0"/>
                        <a:t>Drugs</a:t>
                      </a:r>
                    </a:p>
                  </a:txBody>
                  <a:tcPr marL="84406" marR="84406" marT="42203" marB="42203"/>
                </a:tc>
                <a:tc>
                  <a:txBody>
                    <a:bodyPr/>
                    <a:lstStyle/>
                    <a:p>
                      <a:r>
                        <a:rPr lang="en-GB" sz="800" dirty="0"/>
                        <a:t>A substance which has an effect on a person when ingested or introduced into the body</a:t>
                      </a:r>
                    </a:p>
                  </a:txBody>
                  <a:tcPr marL="84406" marR="84406" marT="42203" marB="42203"/>
                </a:tc>
                <a:extLst>
                  <a:ext uri="{0D108BD9-81ED-4DB2-BD59-A6C34878D82A}">
                    <a16:rowId xmlns:a16="http://schemas.microsoft.com/office/drawing/2014/main" val="1547380300"/>
                  </a:ext>
                </a:extLst>
              </a:tr>
              <a:tr h="211015">
                <a:tc>
                  <a:txBody>
                    <a:bodyPr/>
                    <a:lstStyle/>
                    <a:p>
                      <a:r>
                        <a:rPr lang="en-GB" sz="800" b="1" dirty="0"/>
                        <a:t>Exercise</a:t>
                      </a:r>
                    </a:p>
                  </a:txBody>
                  <a:tcPr marL="84406" marR="84406" marT="42203" marB="42203"/>
                </a:tc>
                <a:tc>
                  <a:txBody>
                    <a:bodyPr/>
                    <a:lstStyle/>
                    <a:p>
                      <a:r>
                        <a:rPr lang="en-GB" sz="800" dirty="0"/>
                        <a:t>Activity requiring physical effort</a:t>
                      </a:r>
                    </a:p>
                  </a:txBody>
                  <a:tcPr marL="84406" marR="84406" marT="42203" marB="42203"/>
                </a:tc>
                <a:extLst>
                  <a:ext uri="{0D108BD9-81ED-4DB2-BD59-A6C34878D82A}">
                    <a16:rowId xmlns:a16="http://schemas.microsoft.com/office/drawing/2014/main" val="731525379"/>
                  </a:ext>
                </a:extLst>
              </a:tr>
              <a:tr h="211015">
                <a:tc>
                  <a:txBody>
                    <a:bodyPr/>
                    <a:lstStyle/>
                    <a:p>
                      <a:r>
                        <a:rPr lang="en-GB" sz="800" b="1" dirty="0"/>
                        <a:t>Heart</a:t>
                      </a:r>
                    </a:p>
                  </a:txBody>
                  <a:tcPr marL="84406" marR="84406" marT="42203" marB="42203"/>
                </a:tc>
                <a:tc>
                  <a:txBody>
                    <a:bodyPr/>
                    <a:lstStyle/>
                    <a:p>
                      <a:r>
                        <a:rPr lang="en-GB" sz="800" dirty="0"/>
                        <a:t>Organ that pumps blood around the body</a:t>
                      </a:r>
                    </a:p>
                  </a:txBody>
                  <a:tcPr marL="84406" marR="84406" marT="42203" marB="42203"/>
                </a:tc>
                <a:extLst>
                  <a:ext uri="{0D108BD9-81ED-4DB2-BD59-A6C34878D82A}">
                    <a16:rowId xmlns:a16="http://schemas.microsoft.com/office/drawing/2014/main" val="3698540214"/>
                  </a:ext>
                </a:extLst>
              </a:tr>
              <a:tr h="337625">
                <a:tc>
                  <a:txBody>
                    <a:bodyPr/>
                    <a:lstStyle/>
                    <a:p>
                      <a:r>
                        <a:rPr lang="en-GB" sz="800" b="1" dirty="0"/>
                        <a:t>Lungs</a:t>
                      </a:r>
                    </a:p>
                  </a:txBody>
                  <a:tcPr marL="84406" marR="84406" marT="42203" marB="42203"/>
                </a:tc>
                <a:tc>
                  <a:txBody>
                    <a:bodyPr/>
                    <a:lstStyle/>
                    <a:p>
                      <a:r>
                        <a:rPr lang="en-GB" sz="800" dirty="0"/>
                        <a:t>Organs which take in oxygen and remove carbon dioxide from the body</a:t>
                      </a:r>
                    </a:p>
                  </a:txBody>
                  <a:tcPr marL="84406" marR="84406" marT="42203" marB="42203"/>
                </a:tc>
                <a:extLst>
                  <a:ext uri="{0D108BD9-81ED-4DB2-BD59-A6C34878D82A}">
                    <a16:rowId xmlns:a16="http://schemas.microsoft.com/office/drawing/2014/main" val="1827790984"/>
                  </a:ext>
                </a:extLst>
              </a:tr>
              <a:tr h="337625">
                <a:tc>
                  <a:txBody>
                    <a:bodyPr/>
                    <a:lstStyle/>
                    <a:p>
                      <a:r>
                        <a:rPr lang="en-GB" sz="800" b="1" dirty="0"/>
                        <a:t>Nutrients</a:t>
                      </a:r>
                    </a:p>
                  </a:txBody>
                  <a:tcPr marL="84406" marR="84406" marT="42203" marB="42203"/>
                </a:tc>
                <a:tc>
                  <a:txBody>
                    <a:bodyPr/>
                    <a:lstStyle/>
                    <a:p>
                      <a:r>
                        <a:rPr lang="en-GB" sz="800" dirty="0"/>
                        <a:t>Substance that provides nourishment for the maintenance of life and growth</a:t>
                      </a:r>
                    </a:p>
                  </a:txBody>
                  <a:tcPr marL="84406" marR="84406" marT="42203" marB="42203"/>
                </a:tc>
                <a:extLst>
                  <a:ext uri="{0D108BD9-81ED-4DB2-BD59-A6C34878D82A}">
                    <a16:rowId xmlns:a16="http://schemas.microsoft.com/office/drawing/2014/main" val="3307228034"/>
                  </a:ext>
                </a:extLst>
              </a:tr>
              <a:tr h="211015">
                <a:tc>
                  <a:txBody>
                    <a:bodyPr/>
                    <a:lstStyle/>
                    <a:p>
                      <a:r>
                        <a:rPr lang="en-GB" sz="800" b="1" dirty="0"/>
                        <a:t>Oxygen</a:t>
                      </a:r>
                    </a:p>
                  </a:txBody>
                  <a:tcPr marL="84406" marR="84406" marT="42203" marB="42203"/>
                </a:tc>
                <a:tc>
                  <a:txBody>
                    <a:bodyPr/>
                    <a:lstStyle/>
                    <a:p>
                      <a:r>
                        <a:rPr lang="en-GB" sz="800" dirty="0"/>
                        <a:t>Life supporting gas needed by the body</a:t>
                      </a:r>
                    </a:p>
                  </a:txBody>
                  <a:tcPr marL="84406" marR="84406" marT="42203" marB="42203"/>
                </a:tc>
                <a:extLst>
                  <a:ext uri="{0D108BD9-81ED-4DB2-BD59-A6C34878D82A}">
                    <a16:rowId xmlns:a16="http://schemas.microsoft.com/office/drawing/2014/main" val="2530562012"/>
                  </a:ext>
                </a:extLst>
              </a:tr>
              <a:tr h="211015">
                <a:tc>
                  <a:txBody>
                    <a:bodyPr/>
                    <a:lstStyle/>
                    <a:p>
                      <a:r>
                        <a:rPr lang="en-GB" sz="800" b="1" dirty="0"/>
                        <a:t>Respire</a:t>
                      </a:r>
                    </a:p>
                  </a:txBody>
                  <a:tcPr marL="84406" marR="84406" marT="42203" marB="42203"/>
                </a:tc>
                <a:tc>
                  <a:txBody>
                    <a:bodyPr/>
                    <a:lstStyle/>
                    <a:p>
                      <a:r>
                        <a:rPr lang="en-GB" sz="800" dirty="0"/>
                        <a:t>Movement of oxygen to the body and removal of carbon dioxide</a:t>
                      </a:r>
                    </a:p>
                  </a:txBody>
                  <a:tcPr marL="84406" marR="84406" marT="42203" marB="42203"/>
                </a:tc>
                <a:extLst>
                  <a:ext uri="{0D108BD9-81ED-4DB2-BD59-A6C34878D82A}">
                    <a16:rowId xmlns:a16="http://schemas.microsoft.com/office/drawing/2014/main" val="1352444039"/>
                  </a:ext>
                </a:extLst>
              </a:tr>
            </a:tbl>
          </a:graphicData>
        </a:graphic>
      </p:graphicFrame>
      <p:graphicFrame>
        <p:nvGraphicFramePr>
          <p:cNvPr id="12" name="Table 12">
            <a:extLst>
              <a:ext uri="{FF2B5EF4-FFF2-40B4-BE49-F238E27FC236}">
                <a16:creationId xmlns:a16="http://schemas.microsoft.com/office/drawing/2014/main" id="{68A861BE-9ED5-4BB5-B988-AB1AC3110756}"/>
              </a:ext>
            </a:extLst>
          </p:cNvPr>
          <p:cNvGraphicFramePr>
            <a:graphicFrameLocks noGrp="1"/>
          </p:cNvGraphicFramePr>
          <p:nvPr/>
        </p:nvGraphicFramePr>
        <p:xfrm>
          <a:off x="2172622" y="454695"/>
          <a:ext cx="3373669" cy="1537289"/>
        </p:xfrm>
        <a:graphic>
          <a:graphicData uri="http://schemas.openxmlformats.org/drawingml/2006/table">
            <a:tbl>
              <a:tblPr firstRow="1" bandRow="1">
                <a:tableStyleId>{F5AB1C69-6EDB-4FF4-983F-18BD219EF322}</a:tableStyleId>
              </a:tblPr>
              <a:tblGrid>
                <a:gridCol w="3373669">
                  <a:extLst>
                    <a:ext uri="{9D8B030D-6E8A-4147-A177-3AD203B41FA5}">
                      <a16:colId xmlns:a16="http://schemas.microsoft.com/office/drawing/2014/main" val="2832614581"/>
                    </a:ext>
                  </a:extLst>
                </a:gridCol>
              </a:tblGrid>
              <a:tr h="368949">
                <a:tc>
                  <a:txBody>
                    <a:bodyPr/>
                    <a:lstStyle/>
                    <a:p>
                      <a:pPr algn="ctr"/>
                      <a:r>
                        <a:rPr lang="en-GB" sz="1700" dirty="0"/>
                        <a:t>Blood vessels</a:t>
                      </a:r>
                    </a:p>
                  </a:txBody>
                  <a:tcPr marL="84406" marR="84406" marT="42203" marB="42203">
                    <a:solidFill>
                      <a:srgbClr val="C00000"/>
                    </a:solidFill>
                  </a:tcPr>
                </a:tc>
                <a:extLst>
                  <a:ext uri="{0D108BD9-81ED-4DB2-BD59-A6C34878D82A}">
                    <a16:rowId xmlns:a16="http://schemas.microsoft.com/office/drawing/2014/main" val="3108314572"/>
                  </a:ext>
                </a:extLst>
              </a:tr>
              <a:tr h="1168340">
                <a:tc>
                  <a:txBody>
                    <a:bodyPr/>
                    <a:lstStyle/>
                    <a:p>
                      <a:r>
                        <a:rPr lang="en-GB" sz="1000" dirty="0"/>
                        <a:t>There are three types of blood vessel: </a:t>
                      </a:r>
                      <a:r>
                        <a:rPr lang="en-GB" sz="1000" b="1" dirty="0"/>
                        <a:t>artery, capillary, vein</a:t>
                      </a:r>
                      <a:r>
                        <a:rPr lang="en-GB" sz="1000" dirty="0"/>
                        <a:t>.</a:t>
                      </a:r>
                    </a:p>
                    <a:p>
                      <a:r>
                        <a:rPr lang="en-GB" sz="1000" b="1" dirty="0"/>
                        <a:t>Artery</a:t>
                      </a:r>
                      <a:r>
                        <a:rPr lang="en-GB" sz="1000" dirty="0"/>
                        <a:t> – Arteries take blood away from the heart to the organs and other body tissues.</a:t>
                      </a:r>
                    </a:p>
                    <a:p>
                      <a:r>
                        <a:rPr lang="en-GB" sz="1000" b="1" dirty="0"/>
                        <a:t>Capillary</a:t>
                      </a:r>
                      <a:r>
                        <a:rPr lang="en-GB" sz="1000" dirty="0"/>
                        <a:t> – Deliver oxygen in the blood to the tissues, and pick up carbon dioxide to be eliminated</a:t>
                      </a:r>
                    </a:p>
                    <a:p>
                      <a:r>
                        <a:rPr lang="en-GB" sz="1000" b="1" dirty="0"/>
                        <a:t>Vein</a:t>
                      </a:r>
                      <a:r>
                        <a:rPr lang="en-GB" sz="1000" dirty="0"/>
                        <a:t> - Veins carry blood under low pressure from the capillaries and return the blood to the heart.</a:t>
                      </a:r>
                    </a:p>
                  </a:txBody>
                  <a:tcPr marL="84406" marR="84406" marT="42203" marB="42203"/>
                </a:tc>
                <a:extLst>
                  <a:ext uri="{0D108BD9-81ED-4DB2-BD59-A6C34878D82A}">
                    <a16:rowId xmlns:a16="http://schemas.microsoft.com/office/drawing/2014/main" val="3553584508"/>
                  </a:ext>
                </a:extLst>
              </a:tr>
            </a:tbl>
          </a:graphicData>
        </a:graphic>
      </p:graphicFrame>
      <p:pic>
        <p:nvPicPr>
          <p:cNvPr id="9218" name="Picture 2" descr="What are the three main types of vessels in the circulatory system? |  Socratic">
            <a:extLst>
              <a:ext uri="{FF2B5EF4-FFF2-40B4-BE49-F238E27FC236}">
                <a16:creationId xmlns:a16="http://schemas.microsoft.com/office/drawing/2014/main" id="{2576969A-1E1D-4447-A630-5C4A419F53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789"/>
          <a:stretch/>
        </p:blipFill>
        <p:spPr bwMode="auto">
          <a:xfrm>
            <a:off x="209583" y="480494"/>
            <a:ext cx="1961941" cy="1334280"/>
          </a:xfrm>
          <a:prstGeom prst="rect">
            <a:avLst/>
          </a:prstGeom>
          <a:noFill/>
          <a:ln w="28575">
            <a:solidFill>
              <a:srgbClr val="C00000"/>
            </a:solidFill>
          </a:ln>
          <a:extLst>
            <a:ext uri="{909E8E84-426E-40DD-AFC4-6F175D3DCCD1}">
              <a14:hiddenFill xmlns:a14="http://schemas.microsoft.com/office/drawing/2010/main">
                <a:solidFill>
                  <a:srgbClr val="FFFFFF"/>
                </a:solidFill>
              </a14:hiddenFill>
            </a:ext>
          </a:extLst>
        </p:spPr>
      </p:pic>
      <p:pic>
        <p:nvPicPr>
          <p:cNvPr id="9220" name="Picture 4">
            <a:extLst>
              <a:ext uri="{FF2B5EF4-FFF2-40B4-BE49-F238E27FC236}">
                <a16:creationId xmlns:a16="http://schemas.microsoft.com/office/drawing/2014/main" id="{B2602015-F61B-46A2-869C-4CD5C16BB2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1875" y="446292"/>
            <a:ext cx="1419203" cy="1395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Table 13">
            <a:extLst>
              <a:ext uri="{FF2B5EF4-FFF2-40B4-BE49-F238E27FC236}">
                <a16:creationId xmlns:a16="http://schemas.microsoft.com/office/drawing/2014/main" id="{F7C12C6E-FD9B-49D9-AAB1-3622C904627B}"/>
              </a:ext>
            </a:extLst>
          </p:cNvPr>
          <p:cNvGraphicFramePr>
            <a:graphicFrameLocks noGrp="1"/>
          </p:cNvGraphicFramePr>
          <p:nvPr/>
        </p:nvGraphicFramePr>
        <p:xfrm>
          <a:off x="7296661" y="473453"/>
          <a:ext cx="1637756" cy="1951892"/>
        </p:xfrm>
        <a:graphic>
          <a:graphicData uri="http://schemas.openxmlformats.org/drawingml/2006/table">
            <a:tbl>
              <a:tblPr firstRow="1" bandRow="1">
                <a:tableStyleId>{F5AB1C69-6EDB-4FF4-983F-18BD219EF322}</a:tableStyleId>
              </a:tblPr>
              <a:tblGrid>
                <a:gridCol w="1637756">
                  <a:extLst>
                    <a:ext uri="{9D8B030D-6E8A-4147-A177-3AD203B41FA5}">
                      <a16:colId xmlns:a16="http://schemas.microsoft.com/office/drawing/2014/main" val="3000301574"/>
                    </a:ext>
                  </a:extLst>
                </a:gridCol>
              </a:tblGrid>
              <a:tr h="337625">
                <a:tc>
                  <a:txBody>
                    <a:bodyPr/>
                    <a:lstStyle/>
                    <a:p>
                      <a:pPr algn="ctr"/>
                      <a:r>
                        <a:rPr lang="en-GB" sz="1700" dirty="0"/>
                        <a:t>Heart</a:t>
                      </a:r>
                    </a:p>
                  </a:txBody>
                  <a:tcPr marL="84406" marR="84406" marT="42203" marB="42203">
                    <a:solidFill>
                      <a:srgbClr val="C00000"/>
                    </a:solidFill>
                  </a:tcPr>
                </a:tc>
                <a:extLst>
                  <a:ext uri="{0D108BD9-81ED-4DB2-BD59-A6C34878D82A}">
                    <a16:rowId xmlns:a16="http://schemas.microsoft.com/office/drawing/2014/main" val="1602129017"/>
                  </a:ext>
                </a:extLst>
              </a:tr>
              <a:tr h="1561514">
                <a:tc>
                  <a:txBody>
                    <a:bodyPr/>
                    <a:lstStyle/>
                    <a:p>
                      <a:r>
                        <a:rPr lang="en-GB" sz="1000" dirty="0"/>
                        <a:t>The heart’s function is to </a:t>
                      </a:r>
                      <a:r>
                        <a:rPr lang="en-GB" sz="1000" b="1" dirty="0"/>
                        <a:t>pump blood around the body</a:t>
                      </a:r>
                      <a:r>
                        <a:rPr lang="en-GB" sz="1000" dirty="0"/>
                        <a:t>. </a:t>
                      </a:r>
                    </a:p>
                    <a:p>
                      <a:r>
                        <a:rPr lang="en-GB" sz="1000" dirty="0"/>
                        <a:t>It pumps blood to the lungs, to be given oxygen; it pumps blood back to the heart; it pumps blood all around the body; it pumps blood from all around the body and back to the heart.</a:t>
                      </a:r>
                    </a:p>
                  </a:txBody>
                  <a:tcPr marL="84406" marR="84406" marT="42203" marB="42203"/>
                </a:tc>
                <a:extLst>
                  <a:ext uri="{0D108BD9-81ED-4DB2-BD59-A6C34878D82A}">
                    <a16:rowId xmlns:a16="http://schemas.microsoft.com/office/drawing/2014/main" val="3635389652"/>
                  </a:ext>
                </a:extLst>
              </a:tr>
            </a:tbl>
          </a:graphicData>
        </a:graphic>
      </p:graphicFrame>
      <p:pic>
        <p:nvPicPr>
          <p:cNvPr id="9222" name="Picture 6" descr="Petition · Warning labels &amp;amp; extra tax on high fat foods and red meat needed  · Change.org">
            <a:extLst>
              <a:ext uri="{FF2B5EF4-FFF2-40B4-BE49-F238E27FC236}">
                <a16:creationId xmlns:a16="http://schemas.microsoft.com/office/drawing/2014/main" id="{220A49F9-16EC-4004-AB38-4A9B2B2C24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720" y="5532051"/>
            <a:ext cx="1125415" cy="86817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No Smoking Including E-Cigarettes Sign – The Sign Shed">
            <a:extLst>
              <a:ext uri="{FF2B5EF4-FFF2-40B4-BE49-F238E27FC236}">
                <a16:creationId xmlns:a16="http://schemas.microsoft.com/office/drawing/2014/main" id="{7E34DBAD-2EA5-48FB-A13E-7F4CD37D193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670" t="13078" r="70204" b="11724"/>
          <a:stretch/>
        </p:blipFill>
        <p:spPr bwMode="auto">
          <a:xfrm>
            <a:off x="1605421" y="5498881"/>
            <a:ext cx="896262" cy="868178"/>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A97FC25D-EE7C-4FDE-8705-861E4C228306}"/>
              </a:ext>
            </a:extLst>
          </p:cNvPr>
          <p:cNvSpPr/>
          <p:nvPr/>
        </p:nvSpPr>
        <p:spPr>
          <a:xfrm>
            <a:off x="2692958" y="5532051"/>
            <a:ext cx="2266909" cy="835008"/>
          </a:xfrm>
          <a:prstGeom prst="rect">
            <a:avLst/>
          </a:prstGeom>
          <a:solidFill>
            <a:srgbClr val="C0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92" dirty="0"/>
              <a:t>Health Warnings!</a:t>
            </a:r>
          </a:p>
          <a:p>
            <a:r>
              <a:rPr lang="en-GB" sz="923" dirty="0"/>
              <a:t>Fatty foods can clog arteries and prevent the heart from working effectively. </a:t>
            </a:r>
          </a:p>
          <a:p>
            <a:r>
              <a:rPr lang="en-GB" sz="923" dirty="0"/>
              <a:t>Smoking can lead to tar build up in the lungs, and can damage healthy lungs.</a:t>
            </a:r>
          </a:p>
        </p:txBody>
      </p:sp>
      <p:graphicFrame>
        <p:nvGraphicFramePr>
          <p:cNvPr id="15" name="Table 15">
            <a:extLst>
              <a:ext uri="{FF2B5EF4-FFF2-40B4-BE49-F238E27FC236}">
                <a16:creationId xmlns:a16="http://schemas.microsoft.com/office/drawing/2014/main" id="{C4267571-D49A-4C2F-A1E2-5D4AE0ACCFB9}"/>
              </a:ext>
            </a:extLst>
          </p:cNvPr>
          <p:cNvGraphicFramePr>
            <a:graphicFrameLocks noGrp="1"/>
          </p:cNvGraphicFramePr>
          <p:nvPr/>
        </p:nvGraphicFramePr>
        <p:xfrm>
          <a:off x="209583" y="2508823"/>
          <a:ext cx="3473684" cy="1103141"/>
        </p:xfrm>
        <a:graphic>
          <a:graphicData uri="http://schemas.openxmlformats.org/drawingml/2006/table">
            <a:tbl>
              <a:tblPr firstRow="1" bandRow="1">
                <a:tableStyleId>{F5AB1C69-6EDB-4FF4-983F-18BD219EF322}</a:tableStyleId>
              </a:tblPr>
              <a:tblGrid>
                <a:gridCol w="3473684">
                  <a:extLst>
                    <a:ext uri="{9D8B030D-6E8A-4147-A177-3AD203B41FA5}">
                      <a16:colId xmlns:a16="http://schemas.microsoft.com/office/drawing/2014/main" val="2689780093"/>
                    </a:ext>
                  </a:extLst>
                </a:gridCol>
              </a:tblGrid>
              <a:tr h="337625">
                <a:tc>
                  <a:txBody>
                    <a:bodyPr/>
                    <a:lstStyle/>
                    <a:p>
                      <a:r>
                        <a:rPr lang="en-GB" sz="1700" dirty="0"/>
                        <a:t>Blood</a:t>
                      </a:r>
                    </a:p>
                  </a:txBody>
                  <a:tcPr marL="84406" marR="84406" marT="42203" marB="42203">
                    <a:solidFill>
                      <a:srgbClr val="C00000"/>
                    </a:solidFill>
                  </a:tcPr>
                </a:tc>
                <a:extLst>
                  <a:ext uri="{0D108BD9-81ED-4DB2-BD59-A6C34878D82A}">
                    <a16:rowId xmlns:a16="http://schemas.microsoft.com/office/drawing/2014/main" val="1204615633"/>
                  </a:ext>
                </a:extLst>
              </a:tr>
              <a:tr h="759655">
                <a:tc>
                  <a:txBody>
                    <a:bodyPr/>
                    <a:lstStyle/>
                    <a:p>
                      <a:r>
                        <a:rPr lang="en-GB" sz="1100" dirty="0"/>
                        <a:t>The blood travels through a network of blood vessels (arteries, capillaries, veins) to everywhere in your body. It carries useful materials </a:t>
                      </a:r>
                      <a:r>
                        <a:rPr lang="en-GB" sz="1100" b="0" dirty="0"/>
                        <a:t>like</a:t>
                      </a:r>
                      <a:r>
                        <a:rPr lang="en-GB" sz="1100" b="1" dirty="0"/>
                        <a:t> oxygen, water and nutrients </a:t>
                      </a:r>
                      <a:r>
                        <a:rPr lang="en-GB" sz="1100" dirty="0"/>
                        <a:t>and removes waste products like </a:t>
                      </a:r>
                      <a:r>
                        <a:rPr lang="en-GB" sz="1100" b="1" dirty="0"/>
                        <a:t>carbon dioxide</a:t>
                      </a:r>
                      <a:r>
                        <a:rPr lang="en-GB" sz="1100" dirty="0"/>
                        <a:t>.</a:t>
                      </a:r>
                    </a:p>
                  </a:txBody>
                  <a:tcPr marL="84406" marR="84406" marT="42203" marB="42203"/>
                </a:tc>
                <a:extLst>
                  <a:ext uri="{0D108BD9-81ED-4DB2-BD59-A6C34878D82A}">
                    <a16:rowId xmlns:a16="http://schemas.microsoft.com/office/drawing/2014/main" val="3784008315"/>
                  </a:ext>
                </a:extLst>
              </a:tr>
            </a:tbl>
          </a:graphicData>
        </a:graphic>
      </p:graphicFrame>
      <p:pic>
        <p:nvPicPr>
          <p:cNvPr id="9226" name="Picture 10" descr="Blood cells flow Royalty Free Vector Image - VectorStock">
            <a:extLst>
              <a:ext uri="{FF2B5EF4-FFF2-40B4-BE49-F238E27FC236}">
                <a16:creationId xmlns:a16="http://schemas.microsoft.com/office/drawing/2014/main" id="{155B3A18-1BDA-4D96-94A1-01A71684D31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810"/>
          <a:stretch/>
        </p:blipFill>
        <p:spPr bwMode="auto">
          <a:xfrm>
            <a:off x="3648607" y="2533694"/>
            <a:ext cx="1061106" cy="105649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088D80E1-44E0-4CA5-A6C2-32CD369033AE}"/>
              </a:ext>
            </a:extLst>
          </p:cNvPr>
          <p:cNvSpPr/>
          <p:nvPr/>
        </p:nvSpPr>
        <p:spPr>
          <a:xfrm>
            <a:off x="4002519" y="2117809"/>
            <a:ext cx="3047405" cy="268165"/>
          </a:xfrm>
          <a:prstGeom prst="rect">
            <a:avLst/>
          </a:prstGeom>
          <a:solidFill>
            <a:srgbClr val="C0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77" b="1" dirty="0"/>
              <a:t>The Circulatory System’s 3 parts</a:t>
            </a:r>
          </a:p>
        </p:txBody>
      </p:sp>
      <p:cxnSp>
        <p:nvCxnSpPr>
          <p:cNvPr id="18" name="Straight Connector 17">
            <a:extLst>
              <a:ext uri="{FF2B5EF4-FFF2-40B4-BE49-F238E27FC236}">
                <a16:creationId xmlns:a16="http://schemas.microsoft.com/office/drawing/2014/main" id="{B7ECC968-F734-417F-97AF-233D574DEE9F}"/>
              </a:ext>
            </a:extLst>
          </p:cNvPr>
          <p:cNvCxnSpPr>
            <a:cxnSpLocks/>
          </p:cNvCxnSpPr>
          <p:nvPr/>
        </p:nvCxnSpPr>
        <p:spPr>
          <a:xfrm flipV="1">
            <a:off x="4727921" y="2442143"/>
            <a:ext cx="278834" cy="73101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15CEACF-EF41-42C2-9336-F968567FA2B6}"/>
              </a:ext>
            </a:extLst>
          </p:cNvPr>
          <p:cNvCxnSpPr>
            <a:cxnSpLocks/>
            <a:endCxn id="12" idx="2"/>
          </p:cNvCxnSpPr>
          <p:nvPr/>
        </p:nvCxnSpPr>
        <p:spPr>
          <a:xfrm flipH="1" flipV="1">
            <a:off x="3859456" y="1991984"/>
            <a:ext cx="143065" cy="1258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255F456-0345-4CC5-B13A-DE100A2E043B}"/>
              </a:ext>
            </a:extLst>
          </p:cNvPr>
          <p:cNvCxnSpPr>
            <a:cxnSpLocks/>
            <a:stCxn id="16" idx="3"/>
            <a:endCxn id="13" idx="1"/>
          </p:cNvCxnSpPr>
          <p:nvPr/>
        </p:nvCxnSpPr>
        <p:spPr>
          <a:xfrm flipV="1">
            <a:off x="7049924" y="1449399"/>
            <a:ext cx="246737" cy="80249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2" name="Table 32">
            <a:extLst>
              <a:ext uri="{FF2B5EF4-FFF2-40B4-BE49-F238E27FC236}">
                <a16:creationId xmlns:a16="http://schemas.microsoft.com/office/drawing/2014/main" id="{E1395B72-DC39-4385-BCE9-B66577D1927D}"/>
              </a:ext>
            </a:extLst>
          </p:cNvPr>
          <p:cNvGraphicFramePr>
            <a:graphicFrameLocks noGrp="1"/>
          </p:cNvGraphicFramePr>
          <p:nvPr/>
        </p:nvGraphicFramePr>
        <p:xfrm>
          <a:off x="1864379" y="4122942"/>
          <a:ext cx="3166319" cy="1178333"/>
        </p:xfrm>
        <a:graphic>
          <a:graphicData uri="http://schemas.openxmlformats.org/drawingml/2006/table">
            <a:tbl>
              <a:tblPr firstRow="1" bandRow="1">
                <a:tableStyleId>{F5AB1C69-6EDB-4FF4-983F-18BD219EF322}</a:tableStyleId>
              </a:tblPr>
              <a:tblGrid>
                <a:gridCol w="3166319">
                  <a:extLst>
                    <a:ext uri="{9D8B030D-6E8A-4147-A177-3AD203B41FA5}">
                      <a16:colId xmlns:a16="http://schemas.microsoft.com/office/drawing/2014/main" val="359582307"/>
                    </a:ext>
                  </a:extLst>
                </a:gridCol>
              </a:tblGrid>
              <a:tr h="362564">
                <a:tc>
                  <a:txBody>
                    <a:bodyPr/>
                    <a:lstStyle/>
                    <a:p>
                      <a:r>
                        <a:rPr lang="en-GB" sz="1700" dirty="0"/>
                        <a:t>The role of the lungs</a:t>
                      </a:r>
                    </a:p>
                  </a:txBody>
                  <a:tcPr marL="84406" marR="84406" marT="42203" marB="42203">
                    <a:solidFill>
                      <a:srgbClr val="C00000"/>
                    </a:solidFill>
                  </a:tcPr>
                </a:tc>
                <a:extLst>
                  <a:ext uri="{0D108BD9-81ED-4DB2-BD59-A6C34878D82A}">
                    <a16:rowId xmlns:a16="http://schemas.microsoft.com/office/drawing/2014/main" val="4206835389"/>
                  </a:ext>
                </a:extLst>
              </a:tr>
              <a:tr h="815769">
                <a:tc>
                  <a:txBody>
                    <a:bodyPr/>
                    <a:lstStyle/>
                    <a:p>
                      <a:r>
                        <a:rPr lang="en-GB" sz="1100" b="0" u="none" strike="noStrike" dirty="0">
                          <a:solidFill>
                            <a:srgbClr val="000000"/>
                          </a:solidFill>
                          <a:effectLst/>
                        </a:rPr>
                        <a:t>The lungs </a:t>
                      </a:r>
                      <a:r>
                        <a:rPr lang="en-GB" sz="1100" b="1" u="none" strike="noStrike" dirty="0">
                          <a:solidFill>
                            <a:srgbClr val="000000"/>
                          </a:solidFill>
                          <a:effectLst/>
                        </a:rPr>
                        <a:t>take in oxygen </a:t>
                      </a:r>
                      <a:r>
                        <a:rPr lang="en-GB" sz="1100" b="0" u="none" strike="noStrike" dirty="0">
                          <a:solidFill>
                            <a:srgbClr val="000000"/>
                          </a:solidFill>
                          <a:effectLst/>
                        </a:rPr>
                        <a:t>from the air we breathe. </a:t>
                      </a:r>
                    </a:p>
                    <a:p>
                      <a:endParaRPr lang="en-GB" sz="1100" b="0" u="none" strike="noStrike" dirty="0">
                        <a:solidFill>
                          <a:srgbClr val="000000"/>
                        </a:solidFill>
                        <a:effectLst/>
                      </a:endParaRPr>
                    </a:p>
                    <a:p>
                      <a:r>
                        <a:rPr lang="en-GB" sz="1100" b="0" u="none" strike="noStrike" dirty="0">
                          <a:solidFill>
                            <a:srgbClr val="000000"/>
                          </a:solidFill>
                          <a:effectLst/>
                        </a:rPr>
                        <a:t>They also </a:t>
                      </a:r>
                      <a:r>
                        <a:rPr lang="en-GB" sz="1100" b="1" u="none" strike="noStrike" dirty="0">
                          <a:solidFill>
                            <a:srgbClr val="000000"/>
                          </a:solidFill>
                          <a:effectLst/>
                        </a:rPr>
                        <a:t>remove carbon dioxide </a:t>
                      </a:r>
                      <a:r>
                        <a:rPr lang="en-GB" sz="1100" b="0" u="none" strike="noStrike" dirty="0">
                          <a:solidFill>
                            <a:srgbClr val="000000"/>
                          </a:solidFill>
                          <a:effectLst/>
                        </a:rPr>
                        <a:t>from the body in the air we breathe out.</a:t>
                      </a:r>
                      <a:endParaRPr lang="en-GB" sz="1700" dirty="0"/>
                    </a:p>
                  </a:txBody>
                  <a:tcPr marL="84406" marR="84406" marT="42203" marB="42203"/>
                </a:tc>
                <a:extLst>
                  <a:ext uri="{0D108BD9-81ED-4DB2-BD59-A6C34878D82A}">
                    <a16:rowId xmlns:a16="http://schemas.microsoft.com/office/drawing/2014/main" val="700278862"/>
                  </a:ext>
                </a:extLst>
              </a:tr>
            </a:tbl>
          </a:graphicData>
        </a:graphic>
      </p:graphicFrame>
      <p:pic>
        <p:nvPicPr>
          <p:cNvPr id="31" name="Picture 30" descr="A pair of red shoes&#10;&#10;Description automatically generated with medium confidence">
            <a:extLst>
              <a:ext uri="{FF2B5EF4-FFF2-40B4-BE49-F238E27FC236}">
                <a16:creationId xmlns:a16="http://schemas.microsoft.com/office/drawing/2014/main" id="{D0AA4489-B70E-491A-9036-ABBE811152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0333" y="4144726"/>
            <a:ext cx="1624642" cy="1133865"/>
          </a:xfrm>
          <a:prstGeom prst="rect">
            <a:avLst/>
          </a:prstGeom>
          <a:ln w="28575">
            <a:solidFill>
              <a:schemeClr val="tx1"/>
            </a:solidFill>
          </a:ln>
        </p:spPr>
      </p:pic>
    </p:spTree>
    <p:extLst>
      <p:ext uri="{BB962C8B-B14F-4D97-AF65-F5344CB8AC3E}">
        <p14:creationId xmlns:p14="http://schemas.microsoft.com/office/powerpoint/2010/main" val="860917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99FBE3C-F774-41D1-B58D-C953341791C5}"/>
              </a:ext>
            </a:extLst>
          </p:cNvPr>
          <p:cNvCxnSpPr>
            <a:cxnSpLocks/>
          </p:cNvCxnSpPr>
          <p:nvPr/>
        </p:nvCxnSpPr>
        <p:spPr>
          <a:xfrm>
            <a:off x="4572000" y="263769"/>
            <a:ext cx="0" cy="6330462"/>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3" name="Table 13">
            <a:extLst>
              <a:ext uri="{FF2B5EF4-FFF2-40B4-BE49-F238E27FC236}">
                <a16:creationId xmlns:a16="http://schemas.microsoft.com/office/drawing/2014/main" id="{36DAEF3D-89E6-4FB5-B0B2-019D41848824}"/>
              </a:ext>
            </a:extLst>
          </p:cNvPr>
          <p:cNvGraphicFramePr>
            <a:graphicFrameLocks noGrp="1"/>
          </p:cNvGraphicFramePr>
          <p:nvPr/>
        </p:nvGraphicFramePr>
        <p:xfrm>
          <a:off x="7046047" y="4502463"/>
          <a:ext cx="1955367" cy="1895107"/>
        </p:xfrm>
        <a:graphic>
          <a:graphicData uri="http://schemas.openxmlformats.org/drawingml/2006/table">
            <a:tbl>
              <a:tblPr firstRow="1" bandRow="1">
                <a:tableStyleId>{F5AB1C69-6EDB-4FF4-983F-18BD219EF322}</a:tableStyleId>
              </a:tblPr>
              <a:tblGrid>
                <a:gridCol w="1955367">
                  <a:extLst>
                    <a:ext uri="{9D8B030D-6E8A-4147-A177-3AD203B41FA5}">
                      <a16:colId xmlns:a16="http://schemas.microsoft.com/office/drawing/2014/main" val="2484458662"/>
                    </a:ext>
                  </a:extLst>
                </a:gridCol>
              </a:tblGrid>
              <a:tr h="590843">
                <a:tc>
                  <a:txBody>
                    <a:bodyPr/>
                    <a:lstStyle/>
                    <a:p>
                      <a:r>
                        <a:rPr lang="en-GB" sz="1700" dirty="0"/>
                        <a:t>The importance of a healthy diet:</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2052405526"/>
                  </a:ext>
                </a:extLst>
              </a:tr>
              <a:tr h="1304264">
                <a:tc>
                  <a:txBody>
                    <a:bodyPr/>
                    <a:lstStyle/>
                    <a:p>
                      <a:r>
                        <a:rPr lang="en-GB" sz="1000" dirty="0"/>
                        <a:t>A healthy diet involves eating the right types of nutrients in the right amounts. Without this, you could have decreased energy and focus, and it can contribute to an unhealthy body weight. Serious, long-term effects include an increased risk of heart disease.</a:t>
                      </a:r>
                      <a:endParaRPr lang="en-GB" sz="17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62906505"/>
                  </a:ext>
                </a:extLst>
              </a:tr>
            </a:tbl>
          </a:graphicData>
        </a:graphic>
      </p:graphicFrame>
      <p:pic>
        <p:nvPicPr>
          <p:cNvPr id="10242" name="Picture 2" descr="eatwell plate | Eating well, The eatwell plate, Main food groups">
            <a:extLst>
              <a:ext uri="{FF2B5EF4-FFF2-40B4-BE49-F238E27FC236}">
                <a16:creationId xmlns:a16="http://schemas.microsoft.com/office/drawing/2014/main" id="{2CC44314-301F-4DD8-8E1B-9BD43CE5D8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8748" y="3130693"/>
            <a:ext cx="1914657" cy="135108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0246" name="Picture 6" descr="No smoking, drugs &amp;amp; alcohol signs – 3668 – Proshield Safety Signs">
            <a:extLst>
              <a:ext uri="{FF2B5EF4-FFF2-40B4-BE49-F238E27FC236}">
                <a16:creationId xmlns:a16="http://schemas.microsoft.com/office/drawing/2014/main" id="{A74DFB47-ED02-44C0-9EAD-AE82D0AFA2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400" r="14057"/>
          <a:stretch/>
        </p:blipFill>
        <p:spPr bwMode="auto">
          <a:xfrm>
            <a:off x="7442893" y="649664"/>
            <a:ext cx="1558521" cy="21784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5" name="Table 15">
            <a:extLst>
              <a:ext uri="{FF2B5EF4-FFF2-40B4-BE49-F238E27FC236}">
                <a16:creationId xmlns:a16="http://schemas.microsoft.com/office/drawing/2014/main" id="{B01EC22C-B9B0-4D58-A503-F16DC45DAC58}"/>
              </a:ext>
            </a:extLst>
          </p:cNvPr>
          <p:cNvGraphicFramePr>
            <a:graphicFrameLocks noGrp="1"/>
          </p:cNvGraphicFramePr>
          <p:nvPr/>
        </p:nvGraphicFramePr>
        <p:xfrm>
          <a:off x="4766290" y="468508"/>
          <a:ext cx="2638925" cy="2482948"/>
        </p:xfrm>
        <a:graphic>
          <a:graphicData uri="http://schemas.openxmlformats.org/drawingml/2006/table">
            <a:tbl>
              <a:tblPr firstRow="1" bandRow="1">
                <a:tableStyleId>{F5AB1C69-6EDB-4FF4-983F-18BD219EF322}</a:tableStyleId>
              </a:tblPr>
              <a:tblGrid>
                <a:gridCol w="2638925">
                  <a:extLst>
                    <a:ext uri="{9D8B030D-6E8A-4147-A177-3AD203B41FA5}">
                      <a16:colId xmlns:a16="http://schemas.microsoft.com/office/drawing/2014/main" val="857655857"/>
                    </a:ext>
                  </a:extLst>
                </a:gridCol>
              </a:tblGrid>
              <a:tr h="478302">
                <a:tc>
                  <a:txBody>
                    <a:bodyPr/>
                    <a:lstStyle/>
                    <a:p>
                      <a:r>
                        <a:rPr lang="en-GB" sz="1300" dirty="0"/>
                        <a:t>Negative impacts of drugs, alcohol and smoking:</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1279451789"/>
                  </a:ext>
                </a:extLst>
              </a:tr>
              <a:tr h="2004646">
                <a:tc>
                  <a:txBody>
                    <a:bodyPr/>
                    <a:lstStyle/>
                    <a:p>
                      <a:r>
                        <a:rPr lang="en-GB" sz="1000" dirty="0"/>
                        <a:t>Drugs, alcohol and smoking have negative effects on the body.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kern="1200" dirty="0">
                          <a:solidFill>
                            <a:schemeClr val="dk1"/>
                          </a:solidFill>
                          <a:effectLst/>
                        </a:rPr>
                        <a:t>Different types of drugs affect your body in different ways. You may act differently, feel differently and think differently if you have taken drugs. And you may struggle to control your actions and thoughts. </a:t>
                      </a:r>
                      <a:endParaRPr lang="en-GB" sz="1000" dirty="0"/>
                    </a:p>
                    <a:p>
                      <a:r>
                        <a:rPr lang="en-GB" sz="1000" dirty="0"/>
                        <a:t>Alcohol is a depressant, excessive drinking can cause an increase in anxiety, stress and depression.</a:t>
                      </a:r>
                    </a:p>
                    <a:p>
                      <a:r>
                        <a:rPr lang="en-GB" sz="1000" dirty="0"/>
                        <a:t>Smoking can cause lung disease, heart disease, strokes and is linked to cancer.</a:t>
                      </a:r>
                    </a:p>
                    <a:p>
                      <a:r>
                        <a:rPr lang="en-GB" sz="1000" dirty="0"/>
                        <a:t>All of these substances can become addictive.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96552388"/>
                  </a:ext>
                </a:extLst>
              </a:tr>
            </a:tbl>
          </a:graphicData>
        </a:graphic>
      </p:graphicFrame>
      <p:sp>
        <p:nvSpPr>
          <p:cNvPr id="16" name="Rectangle 15">
            <a:extLst>
              <a:ext uri="{FF2B5EF4-FFF2-40B4-BE49-F238E27FC236}">
                <a16:creationId xmlns:a16="http://schemas.microsoft.com/office/drawing/2014/main" id="{A48E2441-28C3-41D7-A3F9-8365C4858B98}"/>
              </a:ext>
            </a:extLst>
          </p:cNvPr>
          <p:cNvSpPr/>
          <p:nvPr/>
        </p:nvSpPr>
        <p:spPr>
          <a:xfrm>
            <a:off x="4766290" y="3069269"/>
            <a:ext cx="2171092" cy="988758"/>
          </a:xfrm>
          <a:prstGeom prst="rect">
            <a:avLst/>
          </a:prstGeom>
          <a:solidFill>
            <a:schemeClr val="tx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2" b="1" dirty="0"/>
              <a:t>Animals Including Humans - The Circulatory System</a:t>
            </a:r>
          </a:p>
        </p:txBody>
      </p:sp>
      <p:sp>
        <p:nvSpPr>
          <p:cNvPr id="20" name="Rectangle 19">
            <a:extLst>
              <a:ext uri="{FF2B5EF4-FFF2-40B4-BE49-F238E27FC236}">
                <a16:creationId xmlns:a16="http://schemas.microsoft.com/office/drawing/2014/main" id="{E404D342-7AB4-4376-8A59-05465D857410}"/>
              </a:ext>
            </a:extLst>
          </p:cNvPr>
          <p:cNvSpPr/>
          <p:nvPr/>
        </p:nvSpPr>
        <p:spPr>
          <a:xfrm>
            <a:off x="4766290" y="4127607"/>
            <a:ext cx="2171092" cy="342700"/>
          </a:xfrm>
          <a:prstGeom prst="rect">
            <a:avLst/>
          </a:prstGeom>
          <a:solidFill>
            <a:srgbClr val="C0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2" b="1" dirty="0"/>
              <a:t>Knowledge Organiser</a:t>
            </a:r>
          </a:p>
        </p:txBody>
      </p:sp>
      <p:graphicFrame>
        <p:nvGraphicFramePr>
          <p:cNvPr id="17" name="Table 17">
            <a:extLst>
              <a:ext uri="{FF2B5EF4-FFF2-40B4-BE49-F238E27FC236}">
                <a16:creationId xmlns:a16="http://schemas.microsoft.com/office/drawing/2014/main" id="{A753E354-936E-4D26-BD96-843BC26FDF8B}"/>
              </a:ext>
            </a:extLst>
          </p:cNvPr>
          <p:cNvGraphicFramePr>
            <a:graphicFrameLocks noGrp="1"/>
          </p:cNvGraphicFramePr>
          <p:nvPr/>
        </p:nvGraphicFramePr>
        <p:xfrm>
          <a:off x="4766290" y="4557744"/>
          <a:ext cx="2171092" cy="1739017"/>
        </p:xfrm>
        <a:graphic>
          <a:graphicData uri="http://schemas.openxmlformats.org/drawingml/2006/table">
            <a:tbl>
              <a:tblPr firstRow="1" bandRow="1">
                <a:tableStyleId>{F5AB1C69-6EDB-4FF4-983F-18BD219EF322}</a:tableStyleId>
              </a:tblPr>
              <a:tblGrid>
                <a:gridCol w="2171092">
                  <a:extLst>
                    <a:ext uri="{9D8B030D-6E8A-4147-A177-3AD203B41FA5}">
                      <a16:colId xmlns:a16="http://schemas.microsoft.com/office/drawing/2014/main" val="1563198261"/>
                    </a:ext>
                  </a:extLst>
                </a:gridCol>
              </a:tblGrid>
              <a:tr h="468397">
                <a:tc>
                  <a:txBody>
                    <a:bodyPr/>
                    <a:lstStyle/>
                    <a:p>
                      <a:r>
                        <a:rPr lang="en-GB" sz="1700" dirty="0"/>
                        <a:t>Benefits of exercise!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3754885370"/>
                  </a:ext>
                </a:extLst>
              </a:tr>
              <a:tr h="1270620">
                <a:tc>
                  <a:txBody>
                    <a:bodyPr/>
                    <a:lstStyle/>
                    <a:p>
                      <a:r>
                        <a:rPr lang="en-GB" sz="900" dirty="0"/>
                        <a:t>Strengthens muscles, including heart muscles.</a:t>
                      </a:r>
                    </a:p>
                    <a:p>
                      <a:r>
                        <a:rPr lang="en-GB" sz="900" dirty="0"/>
                        <a:t>Improves circulation</a:t>
                      </a:r>
                    </a:p>
                    <a:p>
                      <a:r>
                        <a:rPr lang="en-GB" sz="900" dirty="0"/>
                        <a:t>Increases amount of oxygen around the body</a:t>
                      </a:r>
                    </a:p>
                    <a:p>
                      <a:r>
                        <a:rPr lang="en-GB" sz="900" dirty="0"/>
                        <a:t>Helps you sleep more easily</a:t>
                      </a:r>
                    </a:p>
                    <a:p>
                      <a:r>
                        <a:rPr lang="en-GB" sz="900" dirty="0"/>
                        <a:t>Strengthens bones</a:t>
                      </a:r>
                    </a:p>
                    <a:p>
                      <a:r>
                        <a:rPr lang="en-GB" sz="900" dirty="0"/>
                        <a:t>Can help to stop us from getting ill.</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84522959"/>
                  </a:ext>
                </a:extLst>
              </a:tr>
            </a:tbl>
          </a:graphicData>
        </a:graphic>
      </p:graphicFrame>
    </p:spTree>
    <p:extLst>
      <p:ext uri="{BB962C8B-B14F-4D97-AF65-F5344CB8AC3E}">
        <p14:creationId xmlns:p14="http://schemas.microsoft.com/office/powerpoint/2010/main" val="28191699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585</Words>
  <Application>Microsoft Office PowerPoint</Application>
  <PresentationFormat>On-screen Show (4:3)</PresentationFormat>
  <Paragraphs>64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Jolley</dc:creator>
  <cp:lastModifiedBy>Christopher Jolley</cp:lastModifiedBy>
  <cp:revision>6</cp:revision>
  <dcterms:created xsi:type="dcterms:W3CDTF">2021-06-15T07:38:32Z</dcterms:created>
  <dcterms:modified xsi:type="dcterms:W3CDTF">2021-06-15T07:39:54Z</dcterms:modified>
</cp:coreProperties>
</file>