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 id="264"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08" y="8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010080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78047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93785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241895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94C304-6FDC-4FFF-9F3C-ECC6894D81A0}" type="datetimeFigureOut">
              <a:rPr lang="en-GB" smtClean="0"/>
              <a:t>15/06/2021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84558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94C304-6FDC-4FFF-9F3C-ECC6894D81A0}" type="datetimeFigureOut">
              <a:rPr lang="en-GB" smtClean="0"/>
              <a:t>15/06/2021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7564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4C304-6FDC-4FFF-9F3C-ECC6894D81A0}" type="datetimeFigureOut">
              <a:rPr lang="en-GB" smtClean="0"/>
              <a:t>15/06/2021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1624442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85436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483138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950799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38461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4C304-6FDC-4FFF-9F3C-ECC6894D81A0}" type="datetimeFigureOut">
              <a:rPr lang="en-GB" smtClean="0"/>
              <a:t>15/06/2021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FF5EF-8CEE-4FEE-AA60-B0A732B86AAF}" type="slidenum">
              <a:rPr lang="en-GB" smtClean="0"/>
              <a:t>‹#›</a:t>
            </a:fld>
            <a:endParaRPr lang="en-GB"/>
          </a:p>
        </p:txBody>
      </p:sp>
    </p:spTree>
    <p:extLst>
      <p:ext uri="{BB962C8B-B14F-4D97-AF65-F5344CB8AC3E}">
        <p14:creationId xmlns:p14="http://schemas.microsoft.com/office/powerpoint/2010/main" val="7808244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10.jpe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 Id="rId1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8D37A891-CF42-48A8-839D-7D2DD523F4C2}"/>
              </a:ext>
            </a:extLst>
          </p:cNvPr>
          <p:cNvGraphicFramePr>
            <a:graphicFrameLocks noGrp="1"/>
          </p:cNvGraphicFramePr>
          <p:nvPr/>
        </p:nvGraphicFramePr>
        <p:xfrm>
          <a:off x="243254" y="447429"/>
          <a:ext cx="3326423" cy="2303764"/>
        </p:xfrm>
        <a:graphic>
          <a:graphicData uri="http://schemas.openxmlformats.org/drawingml/2006/table">
            <a:tbl>
              <a:tblPr firstRow="1" bandRow="1">
                <a:tableStyleId>{93296810-A885-4BE3-A3E7-6D5BEEA58F35}</a:tableStyleId>
              </a:tblPr>
              <a:tblGrid>
                <a:gridCol w="3326423">
                  <a:extLst>
                    <a:ext uri="{9D8B030D-6E8A-4147-A177-3AD203B41FA5}">
                      <a16:colId xmlns:a16="http://schemas.microsoft.com/office/drawing/2014/main" val="521200626"/>
                    </a:ext>
                  </a:extLst>
                </a:gridCol>
              </a:tblGrid>
              <a:tr h="405798">
                <a:tc>
                  <a:txBody>
                    <a:bodyPr/>
                    <a:lstStyle/>
                    <a:p>
                      <a:pPr algn="ctr"/>
                      <a:r>
                        <a:rPr lang="en-GB" sz="1700" dirty="0"/>
                        <a:t>Features of a river and its journey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12710323"/>
                  </a:ext>
                </a:extLst>
              </a:tr>
              <a:tr h="1792278">
                <a:tc>
                  <a:txBody>
                    <a:bodyPr/>
                    <a:lstStyle/>
                    <a:p>
                      <a:r>
                        <a:rPr lang="en-GB" sz="1000" dirty="0"/>
                        <a:t>A river starts at a </a:t>
                      </a:r>
                      <a:r>
                        <a:rPr lang="en-GB" sz="1000" b="1" dirty="0"/>
                        <a:t>source</a:t>
                      </a:r>
                      <a:r>
                        <a:rPr lang="en-GB" sz="1000" dirty="0"/>
                        <a:t>- usually high up and faster flowing- </a:t>
                      </a:r>
                      <a:r>
                        <a:rPr lang="en-GB" sz="1000" b="1" dirty="0"/>
                        <a:t>upper course</a:t>
                      </a:r>
                      <a:r>
                        <a:rPr lang="en-GB" sz="1000" dirty="0"/>
                        <a:t>. Here the river carries stones and sand from the riverbed.</a:t>
                      </a:r>
                    </a:p>
                    <a:p>
                      <a:endParaRPr lang="en-GB" sz="1000" dirty="0"/>
                    </a:p>
                    <a:p>
                      <a:r>
                        <a:rPr lang="en-GB" sz="1000" dirty="0"/>
                        <a:t>The </a:t>
                      </a:r>
                      <a:r>
                        <a:rPr lang="en-GB" sz="1000" b="1" dirty="0"/>
                        <a:t>middle course </a:t>
                      </a:r>
                      <a:r>
                        <a:rPr lang="en-GB" sz="1000" dirty="0"/>
                        <a:t>of the river is wider and deeper, with slower moving water. Here the river can deposit stones and sand, causing changes to the land formation. </a:t>
                      </a:r>
                    </a:p>
                    <a:p>
                      <a:endParaRPr lang="en-GB" sz="1000" dirty="0"/>
                    </a:p>
                    <a:p>
                      <a:r>
                        <a:rPr lang="en-GB" sz="1000" dirty="0"/>
                        <a:t>The </a:t>
                      </a:r>
                      <a:r>
                        <a:rPr lang="en-GB" sz="1000" b="1" dirty="0"/>
                        <a:t>lower course </a:t>
                      </a:r>
                      <a:r>
                        <a:rPr lang="en-GB" sz="1000" dirty="0"/>
                        <a:t>is where the river feeds into another river or the sea. The mouth of the river is where it flows into the sea. </a:t>
                      </a:r>
                    </a:p>
                    <a:p>
                      <a:endParaRPr lang="en-GB" sz="900" dirty="0"/>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3962538"/>
                  </a:ext>
                </a:extLst>
              </a:tr>
            </a:tbl>
          </a:graphicData>
        </a:graphic>
      </p:graphicFrame>
      <p:pic>
        <p:nvPicPr>
          <p:cNvPr id="6146" name="Picture 2" descr="Streams and Rivers | Geography project, Teaching geography, Homeschool  geography">
            <a:extLst>
              <a:ext uri="{FF2B5EF4-FFF2-40B4-BE49-F238E27FC236}">
                <a16:creationId xmlns:a16="http://schemas.microsoft.com/office/drawing/2014/main" id="{6E20F552-0DB8-4DB9-A3C4-07A597A7A3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77" t="12400" r="28692" b="2200"/>
          <a:stretch/>
        </p:blipFill>
        <p:spPr bwMode="auto">
          <a:xfrm>
            <a:off x="3584495" y="447429"/>
            <a:ext cx="1703896" cy="2198077"/>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6" name="Oval 5">
            <a:extLst>
              <a:ext uri="{FF2B5EF4-FFF2-40B4-BE49-F238E27FC236}">
                <a16:creationId xmlns:a16="http://schemas.microsoft.com/office/drawing/2014/main" id="{FEDAEF57-36F3-4B1B-88BA-7E97568ECD2C}"/>
              </a:ext>
            </a:extLst>
          </p:cNvPr>
          <p:cNvSpPr/>
          <p:nvPr/>
        </p:nvSpPr>
        <p:spPr>
          <a:xfrm>
            <a:off x="4216251" y="782515"/>
            <a:ext cx="422031" cy="386862"/>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8" name="Oval 7">
            <a:extLst>
              <a:ext uri="{FF2B5EF4-FFF2-40B4-BE49-F238E27FC236}">
                <a16:creationId xmlns:a16="http://schemas.microsoft.com/office/drawing/2014/main" id="{24708F87-5E74-497C-9DA6-4B09043A4595}"/>
              </a:ext>
            </a:extLst>
          </p:cNvPr>
          <p:cNvSpPr/>
          <p:nvPr/>
        </p:nvSpPr>
        <p:spPr>
          <a:xfrm>
            <a:off x="4208212" y="1205280"/>
            <a:ext cx="659172" cy="598366"/>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9" name="Oval 8">
            <a:extLst>
              <a:ext uri="{FF2B5EF4-FFF2-40B4-BE49-F238E27FC236}">
                <a16:creationId xmlns:a16="http://schemas.microsoft.com/office/drawing/2014/main" id="{83BC56D7-1371-4315-B120-02B8DA43A3CF}"/>
              </a:ext>
            </a:extLst>
          </p:cNvPr>
          <p:cNvSpPr/>
          <p:nvPr/>
        </p:nvSpPr>
        <p:spPr>
          <a:xfrm>
            <a:off x="4107767" y="1854688"/>
            <a:ext cx="659172" cy="45720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cxnSp>
        <p:nvCxnSpPr>
          <p:cNvPr id="10" name="Straight Connector 9">
            <a:extLst>
              <a:ext uri="{FF2B5EF4-FFF2-40B4-BE49-F238E27FC236}">
                <a16:creationId xmlns:a16="http://schemas.microsoft.com/office/drawing/2014/main" id="{335DED29-1157-4138-87C9-C3AFC140C942}"/>
              </a:ext>
            </a:extLst>
          </p:cNvPr>
          <p:cNvCxnSpPr>
            <a:cxnSpLocks/>
            <a:stCxn id="6" idx="2"/>
          </p:cNvCxnSpPr>
          <p:nvPr/>
        </p:nvCxnSpPr>
        <p:spPr>
          <a:xfrm flipH="1">
            <a:off x="3472711" y="975946"/>
            <a:ext cx="743540" cy="12223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8F7DED0-3170-44CA-8A1B-C5F967C77C45}"/>
              </a:ext>
            </a:extLst>
          </p:cNvPr>
          <p:cNvCxnSpPr>
            <a:cxnSpLocks/>
            <a:stCxn id="8" idx="2"/>
          </p:cNvCxnSpPr>
          <p:nvPr/>
        </p:nvCxnSpPr>
        <p:spPr>
          <a:xfrm flipH="1">
            <a:off x="3388717" y="1504463"/>
            <a:ext cx="819495" cy="1140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CC5EA60-3DD1-491D-81EC-52380A8A2484}"/>
              </a:ext>
            </a:extLst>
          </p:cNvPr>
          <p:cNvCxnSpPr>
            <a:cxnSpLocks/>
            <a:stCxn id="9" idx="2"/>
          </p:cNvCxnSpPr>
          <p:nvPr/>
        </p:nvCxnSpPr>
        <p:spPr>
          <a:xfrm flipH="1">
            <a:off x="3472711" y="2083288"/>
            <a:ext cx="635055" cy="1266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6148" name="Picture 4" descr="A Beautiful Limestone Gorge........ - Gordale Scar, Malham Traveller  Reviews - Tripadvisor">
            <a:extLst>
              <a:ext uri="{FF2B5EF4-FFF2-40B4-BE49-F238E27FC236}">
                <a16:creationId xmlns:a16="http://schemas.microsoft.com/office/drawing/2014/main" id="{CC2BD09F-1143-499C-B884-F9B56351BF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394" y="447429"/>
            <a:ext cx="1661538" cy="1247664"/>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6150" name="Picture 6" descr="Photograph of Limestone Pavement | Malham 3 | Yorkshire Dales Photography">
            <a:extLst>
              <a:ext uri="{FF2B5EF4-FFF2-40B4-BE49-F238E27FC236}">
                <a16:creationId xmlns:a16="http://schemas.microsoft.com/office/drawing/2014/main" id="{33FCCDD5-D22C-4713-B189-A66F5DBC0D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5394" y="1977780"/>
            <a:ext cx="1661538" cy="110769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BD8E84C2-EE07-4F8F-8886-F2302EF4CBD7}"/>
              </a:ext>
            </a:extLst>
          </p:cNvPr>
          <p:cNvSpPr/>
          <p:nvPr/>
        </p:nvSpPr>
        <p:spPr>
          <a:xfrm>
            <a:off x="7333260" y="1695094"/>
            <a:ext cx="1703896" cy="221630"/>
          </a:xfrm>
          <a:prstGeom prst="rect">
            <a:avLst/>
          </a:prstGeom>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23" b="1" dirty="0">
                <a:solidFill>
                  <a:schemeClr val="tx1"/>
                </a:solidFill>
              </a:rPr>
              <a:t>Gorge at Gordale Scar, Malham</a:t>
            </a:r>
          </a:p>
        </p:txBody>
      </p:sp>
      <p:sp>
        <p:nvSpPr>
          <p:cNvPr id="37" name="Rectangle 36">
            <a:extLst>
              <a:ext uri="{FF2B5EF4-FFF2-40B4-BE49-F238E27FC236}">
                <a16:creationId xmlns:a16="http://schemas.microsoft.com/office/drawing/2014/main" id="{01DFA193-6671-49F7-8FD1-2DE42DB0229F}"/>
              </a:ext>
            </a:extLst>
          </p:cNvPr>
          <p:cNvSpPr/>
          <p:nvPr/>
        </p:nvSpPr>
        <p:spPr>
          <a:xfrm>
            <a:off x="7333260" y="3101863"/>
            <a:ext cx="1703896" cy="221630"/>
          </a:xfrm>
          <a:prstGeom prst="rect">
            <a:avLst/>
          </a:prstGeom>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23" b="1" dirty="0">
                <a:solidFill>
                  <a:schemeClr val="tx1"/>
                </a:solidFill>
              </a:rPr>
              <a:t>Limestone pavements, Malham</a:t>
            </a:r>
          </a:p>
        </p:txBody>
      </p:sp>
      <p:pic>
        <p:nvPicPr>
          <p:cNvPr id="6152" name="Picture 8" descr="Janet&amp;#39;s Foss - Wikipedia">
            <a:extLst>
              <a:ext uri="{FF2B5EF4-FFF2-40B4-BE49-F238E27FC236}">
                <a16:creationId xmlns:a16="http://schemas.microsoft.com/office/drawing/2014/main" id="{E7525CDE-B47A-4F87-8D00-CD04CF50FC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03814" y="447429"/>
            <a:ext cx="1661538" cy="1246154"/>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39" name="Rectangle 38">
            <a:extLst>
              <a:ext uri="{FF2B5EF4-FFF2-40B4-BE49-F238E27FC236}">
                <a16:creationId xmlns:a16="http://schemas.microsoft.com/office/drawing/2014/main" id="{FEDCCD19-662B-46FC-8EB2-AB35976F37EB}"/>
              </a:ext>
            </a:extLst>
          </p:cNvPr>
          <p:cNvSpPr/>
          <p:nvPr/>
        </p:nvSpPr>
        <p:spPr>
          <a:xfrm>
            <a:off x="5580980" y="1695094"/>
            <a:ext cx="1703896" cy="221630"/>
          </a:xfrm>
          <a:prstGeom prst="rect">
            <a:avLst/>
          </a:prstGeom>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23" b="1" dirty="0">
                <a:solidFill>
                  <a:schemeClr val="tx1"/>
                </a:solidFill>
              </a:rPr>
              <a:t>Janet’s Foss, waterfall, Malham</a:t>
            </a:r>
          </a:p>
        </p:txBody>
      </p:sp>
      <p:graphicFrame>
        <p:nvGraphicFramePr>
          <p:cNvPr id="35" name="Table 35">
            <a:extLst>
              <a:ext uri="{FF2B5EF4-FFF2-40B4-BE49-F238E27FC236}">
                <a16:creationId xmlns:a16="http://schemas.microsoft.com/office/drawing/2014/main" id="{B1FA1029-B280-4D05-9706-EF618F3A5170}"/>
              </a:ext>
            </a:extLst>
          </p:cNvPr>
          <p:cNvGraphicFramePr>
            <a:graphicFrameLocks noGrp="1"/>
          </p:cNvGraphicFramePr>
          <p:nvPr/>
        </p:nvGraphicFramePr>
        <p:xfrm>
          <a:off x="6728761" y="4312722"/>
          <a:ext cx="2255979" cy="2340784"/>
        </p:xfrm>
        <a:graphic>
          <a:graphicData uri="http://schemas.openxmlformats.org/drawingml/2006/table">
            <a:tbl>
              <a:tblPr firstRow="1" bandRow="1">
                <a:tableStyleId>{93296810-A885-4BE3-A3E7-6D5BEEA58F35}</a:tableStyleId>
              </a:tblPr>
              <a:tblGrid>
                <a:gridCol w="2255979">
                  <a:extLst>
                    <a:ext uri="{9D8B030D-6E8A-4147-A177-3AD203B41FA5}">
                      <a16:colId xmlns:a16="http://schemas.microsoft.com/office/drawing/2014/main" val="1914799694"/>
                    </a:ext>
                  </a:extLst>
                </a:gridCol>
              </a:tblGrid>
              <a:tr h="359632">
                <a:tc>
                  <a:txBody>
                    <a:bodyPr/>
                    <a:lstStyle/>
                    <a:p>
                      <a:pPr algn="ctr"/>
                      <a:r>
                        <a:rPr lang="en-GB" sz="1700" dirty="0"/>
                        <a:t>How does a river form?</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93006300"/>
                  </a:ext>
                </a:extLst>
              </a:tr>
              <a:tr h="1738218">
                <a:tc>
                  <a:txBody>
                    <a:bodyPr/>
                    <a:lstStyle/>
                    <a:p>
                      <a:r>
                        <a:rPr lang="en-GB" sz="900" dirty="0"/>
                        <a:t>Rivers usually begin in upland areas, hills or mountains, when rain (or another form of precipitation) falls on high ground and begins to flow downhill. They always flow downhill because of gravity.</a:t>
                      </a:r>
                    </a:p>
                    <a:p>
                      <a:endParaRPr lang="en-GB" sz="900" dirty="0"/>
                    </a:p>
                    <a:p>
                      <a:r>
                        <a:rPr lang="en-GB" sz="900" dirty="0"/>
                        <a:t>The water erodes, wears away, land and creates a pathway for the water to follow – this continues until the river joins another body of water - this could be another river, a lake, the sea or ocean..</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00494924"/>
                  </a:ext>
                </a:extLst>
              </a:tr>
            </a:tbl>
          </a:graphicData>
        </a:graphic>
      </p:graphicFrame>
      <p:pic>
        <p:nvPicPr>
          <p:cNvPr id="6154" name="Picture 10" descr="Malham Cove - Wikipedia">
            <a:extLst>
              <a:ext uri="{FF2B5EF4-FFF2-40B4-BE49-F238E27FC236}">
                <a16:creationId xmlns:a16="http://schemas.microsoft.com/office/drawing/2014/main" id="{4D726835-6DC0-4D4C-B574-3862E90791B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03814" y="1974562"/>
            <a:ext cx="1661538" cy="1246154"/>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44" name="Rectangle 43">
            <a:extLst>
              <a:ext uri="{FF2B5EF4-FFF2-40B4-BE49-F238E27FC236}">
                <a16:creationId xmlns:a16="http://schemas.microsoft.com/office/drawing/2014/main" id="{5EECE9A5-5A0F-402C-B48D-109988B08C33}"/>
              </a:ext>
            </a:extLst>
          </p:cNvPr>
          <p:cNvSpPr/>
          <p:nvPr/>
        </p:nvSpPr>
        <p:spPr>
          <a:xfrm>
            <a:off x="5581734" y="3095619"/>
            <a:ext cx="1703896" cy="221630"/>
          </a:xfrm>
          <a:prstGeom prst="rect">
            <a:avLst/>
          </a:prstGeom>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23" b="1" dirty="0">
                <a:solidFill>
                  <a:schemeClr val="tx1"/>
                </a:solidFill>
              </a:rPr>
              <a:t>Malham cove, Malham</a:t>
            </a:r>
          </a:p>
        </p:txBody>
      </p:sp>
      <p:graphicFrame>
        <p:nvGraphicFramePr>
          <p:cNvPr id="36" name="Table 37">
            <a:extLst>
              <a:ext uri="{FF2B5EF4-FFF2-40B4-BE49-F238E27FC236}">
                <a16:creationId xmlns:a16="http://schemas.microsoft.com/office/drawing/2014/main" id="{A9C8118E-81F1-4168-979A-58C2074A01F8}"/>
              </a:ext>
            </a:extLst>
          </p:cNvPr>
          <p:cNvGraphicFramePr>
            <a:graphicFrameLocks noGrp="1"/>
          </p:cNvGraphicFramePr>
          <p:nvPr/>
        </p:nvGraphicFramePr>
        <p:xfrm>
          <a:off x="229966" y="2654608"/>
          <a:ext cx="3568312" cy="3819534"/>
        </p:xfrm>
        <a:graphic>
          <a:graphicData uri="http://schemas.openxmlformats.org/drawingml/2006/table">
            <a:tbl>
              <a:tblPr firstRow="1" bandRow="1">
                <a:tableStyleId>{93296810-A885-4BE3-A3E7-6D5BEEA58F35}</a:tableStyleId>
              </a:tblPr>
              <a:tblGrid>
                <a:gridCol w="910613">
                  <a:extLst>
                    <a:ext uri="{9D8B030D-6E8A-4147-A177-3AD203B41FA5}">
                      <a16:colId xmlns:a16="http://schemas.microsoft.com/office/drawing/2014/main" val="228068993"/>
                    </a:ext>
                  </a:extLst>
                </a:gridCol>
                <a:gridCol w="2657699">
                  <a:extLst>
                    <a:ext uri="{9D8B030D-6E8A-4147-A177-3AD203B41FA5}">
                      <a16:colId xmlns:a16="http://schemas.microsoft.com/office/drawing/2014/main" val="788667468"/>
                    </a:ext>
                  </a:extLst>
                </a:gridCol>
              </a:tblGrid>
              <a:tr h="309489">
                <a:tc gridSpan="2">
                  <a:txBody>
                    <a:bodyPr/>
                    <a:lstStyle/>
                    <a:p>
                      <a:pPr algn="ctr"/>
                      <a:r>
                        <a:rPr lang="en-GB" sz="1500" dirty="0"/>
                        <a:t>Key Vocabulary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4166730122"/>
                  </a:ext>
                </a:extLst>
              </a:tr>
              <a:tr h="232650">
                <a:tc>
                  <a:txBody>
                    <a:bodyPr/>
                    <a:lstStyle/>
                    <a:p>
                      <a:r>
                        <a:rPr lang="en-GB" sz="900" dirty="0"/>
                        <a:t>Bank</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The land at the side of the river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04421595"/>
                  </a:ext>
                </a:extLst>
              </a:tr>
              <a:tr h="232650">
                <a:tc>
                  <a:txBody>
                    <a:bodyPr/>
                    <a:lstStyle/>
                    <a:p>
                      <a:r>
                        <a:rPr lang="en-GB" sz="900" dirty="0"/>
                        <a:t>Current</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The movement of the water, its flow</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583501"/>
                  </a:ext>
                </a:extLst>
              </a:tr>
              <a:tr h="378054">
                <a:tc>
                  <a:txBody>
                    <a:bodyPr/>
                    <a:lstStyle/>
                    <a:p>
                      <a:r>
                        <a:rPr lang="en-GB" sz="900" dirty="0"/>
                        <a:t>Deposit</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Material that is left, deposited, dropped off to somewhere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17058417"/>
                  </a:ext>
                </a:extLst>
              </a:tr>
              <a:tr h="523460">
                <a:tc>
                  <a:txBody>
                    <a:bodyPr/>
                    <a:lstStyle/>
                    <a:p>
                      <a:r>
                        <a:rPr lang="en-GB" sz="900" dirty="0"/>
                        <a:t>Erosion</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The break down, wearing away of something – here it is the break down of rocks and soil into smaller pieces which can be carried along the river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07984206"/>
                  </a:ext>
                </a:extLst>
              </a:tr>
              <a:tr h="365760">
                <a:tc>
                  <a:txBody>
                    <a:bodyPr/>
                    <a:lstStyle/>
                    <a:p>
                      <a:r>
                        <a:rPr lang="en-GB" sz="900" dirty="0"/>
                        <a:t>Floodplain</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A low area next to a river, which is subject to flooding</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3821087"/>
                  </a:ext>
                </a:extLst>
              </a:tr>
              <a:tr h="232650">
                <a:tc>
                  <a:txBody>
                    <a:bodyPr/>
                    <a:lstStyle/>
                    <a:p>
                      <a:r>
                        <a:rPr lang="en-GB" sz="900" dirty="0"/>
                        <a:t>Meander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A winding curve/bend in a river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19195708"/>
                  </a:ext>
                </a:extLst>
              </a:tr>
              <a:tr h="232650">
                <a:tc>
                  <a:txBody>
                    <a:bodyPr/>
                    <a:lstStyle/>
                    <a:p>
                      <a:r>
                        <a:rPr lang="en-GB" sz="900" dirty="0"/>
                        <a:t>Mouth</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Where the river opens out into the lake/sea/ocean</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83597950"/>
                  </a:ext>
                </a:extLst>
              </a:tr>
              <a:tr h="378054">
                <a:tc>
                  <a:txBody>
                    <a:bodyPr/>
                    <a:lstStyle/>
                    <a:p>
                      <a:r>
                        <a:rPr lang="en-GB" sz="900" dirty="0"/>
                        <a:t>Ox-bow lake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A curved lake forming a horseshoe shape where a river no longer flows through, an unused meander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95894135"/>
                  </a:ext>
                </a:extLst>
              </a:tr>
              <a:tr h="232650">
                <a:tc>
                  <a:txBody>
                    <a:bodyPr/>
                    <a:lstStyle/>
                    <a:p>
                      <a:r>
                        <a:rPr lang="en-GB" sz="900" dirty="0"/>
                        <a:t>River bed</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The ground over which a river flows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51517408"/>
                  </a:ext>
                </a:extLst>
              </a:tr>
              <a:tr h="232650">
                <a:tc>
                  <a:txBody>
                    <a:bodyPr/>
                    <a:lstStyle/>
                    <a:p>
                      <a:r>
                        <a:rPr lang="en-GB" sz="900" dirty="0"/>
                        <a:t>Sediment</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Deposits that settle at the bottom of the river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76271252"/>
                  </a:ext>
                </a:extLst>
              </a:tr>
              <a:tr h="232650">
                <a:tc>
                  <a:txBody>
                    <a:bodyPr/>
                    <a:lstStyle/>
                    <a:p>
                      <a:r>
                        <a:rPr lang="en-GB" sz="900" dirty="0"/>
                        <a:t>Source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The start of a river, where it begins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11315884"/>
                  </a:ext>
                </a:extLst>
              </a:tr>
              <a:tr h="232650">
                <a:tc>
                  <a:txBody>
                    <a:bodyPr/>
                    <a:lstStyle/>
                    <a:p>
                      <a:r>
                        <a:rPr lang="en-GB" sz="900" dirty="0"/>
                        <a:t>Tributary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A smaller river that leads into a bigger river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2841866"/>
                  </a:ext>
                </a:extLst>
              </a:tr>
            </a:tbl>
          </a:graphicData>
        </a:graphic>
      </p:graphicFrame>
      <p:graphicFrame>
        <p:nvGraphicFramePr>
          <p:cNvPr id="38" name="Table 39">
            <a:extLst>
              <a:ext uri="{FF2B5EF4-FFF2-40B4-BE49-F238E27FC236}">
                <a16:creationId xmlns:a16="http://schemas.microsoft.com/office/drawing/2014/main" id="{10BAC159-6CDA-425A-8B73-DE7928B9F932}"/>
              </a:ext>
            </a:extLst>
          </p:cNvPr>
          <p:cNvGraphicFramePr>
            <a:graphicFrameLocks noGrp="1"/>
          </p:cNvGraphicFramePr>
          <p:nvPr/>
        </p:nvGraphicFramePr>
        <p:xfrm>
          <a:off x="4107766" y="4312722"/>
          <a:ext cx="2486465" cy="2097848"/>
        </p:xfrm>
        <a:graphic>
          <a:graphicData uri="http://schemas.openxmlformats.org/drawingml/2006/table">
            <a:tbl>
              <a:tblPr firstRow="1" bandRow="1">
                <a:tableStyleId>{93296810-A885-4BE3-A3E7-6D5BEEA58F35}</a:tableStyleId>
              </a:tblPr>
              <a:tblGrid>
                <a:gridCol w="2486465">
                  <a:extLst>
                    <a:ext uri="{9D8B030D-6E8A-4147-A177-3AD203B41FA5}">
                      <a16:colId xmlns:a16="http://schemas.microsoft.com/office/drawing/2014/main" val="3741620477"/>
                    </a:ext>
                  </a:extLst>
                </a:gridCol>
              </a:tblGrid>
              <a:tr h="366954">
                <a:tc>
                  <a:txBody>
                    <a:bodyPr/>
                    <a:lstStyle/>
                    <a:p>
                      <a:r>
                        <a:rPr lang="en-GB" sz="1300" dirty="0"/>
                        <a:t>How can weather affect the land?</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95820876"/>
                  </a:ext>
                </a:extLst>
              </a:tr>
              <a:tr h="1730894">
                <a:tc>
                  <a:txBody>
                    <a:bodyPr/>
                    <a:lstStyle/>
                    <a:p>
                      <a:r>
                        <a:rPr lang="en-GB" sz="1000" dirty="0"/>
                        <a:t>Flooding: There are several factors that can cause floods. River flooding usually happens when there has been a great deal of rainfall higher up in the river course which then travels down and overflows the riverbanks.</a:t>
                      </a:r>
                    </a:p>
                    <a:p>
                      <a:endParaRPr lang="en-GB" sz="1000" b="0" kern="1200" dirty="0">
                        <a:solidFill>
                          <a:schemeClr val="dk1"/>
                        </a:solidFill>
                        <a:effectLst/>
                      </a:endParaRPr>
                    </a:p>
                    <a:p>
                      <a:r>
                        <a:rPr lang="en-GB" sz="1000" b="0" kern="1200" dirty="0">
                          <a:solidFill>
                            <a:schemeClr val="dk1"/>
                          </a:solidFill>
                          <a:effectLst/>
                        </a:rPr>
                        <a:t>In higher or colder regions, melting snow or ice have the same affect and cause the river level to rise above its banks and flood.</a:t>
                      </a:r>
                      <a:endParaRPr lang="en-GB" sz="1000" dirty="0"/>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76378885"/>
                  </a:ext>
                </a:extLst>
              </a:tr>
            </a:tbl>
          </a:graphicData>
        </a:graphic>
      </p:graphicFrame>
      <p:pic>
        <p:nvPicPr>
          <p:cNvPr id="6156" name="Picture 12" descr="Oxbow lakes: What we learn when we learn – Johnny Rich">
            <a:extLst>
              <a:ext uri="{FF2B5EF4-FFF2-40B4-BE49-F238E27FC236}">
                <a16:creationId xmlns:a16="http://schemas.microsoft.com/office/drawing/2014/main" id="{5B152C03-D47F-47A8-BBAD-1A0AF92A34D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66494" r="5238" b="38505"/>
          <a:stretch/>
        </p:blipFill>
        <p:spPr bwMode="auto">
          <a:xfrm>
            <a:off x="4036484" y="2742531"/>
            <a:ext cx="1460909" cy="145666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cxnSp>
        <p:nvCxnSpPr>
          <p:cNvPr id="42" name="Straight Connector 41">
            <a:extLst>
              <a:ext uri="{FF2B5EF4-FFF2-40B4-BE49-F238E27FC236}">
                <a16:creationId xmlns:a16="http://schemas.microsoft.com/office/drawing/2014/main" id="{D2A63ABC-4370-4F6F-815F-51A30A3D7874}"/>
              </a:ext>
            </a:extLst>
          </p:cNvPr>
          <p:cNvCxnSpPr>
            <a:cxnSpLocks/>
          </p:cNvCxnSpPr>
          <p:nvPr/>
        </p:nvCxnSpPr>
        <p:spPr>
          <a:xfrm flipV="1">
            <a:off x="3798278" y="4212495"/>
            <a:ext cx="238206" cy="11244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6158" name="Picture 14" descr="Guest post: Are UK floods becoming worse due to climate change? | Carbon  Brief">
            <a:extLst>
              <a:ext uri="{FF2B5EF4-FFF2-40B4-BE49-F238E27FC236}">
                <a16:creationId xmlns:a16="http://schemas.microsoft.com/office/drawing/2014/main" id="{76A99C7E-D49A-4260-8B1C-9FC2A86B6E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76644" y="3376858"/>
            <a:ext cx="1664001" cy="86400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6160" name="Picture 16" descr="Flood barriers go up around Shakespeare sites as River Avon rises | UK  weather | The Guardian">
            <a:extLst>
              <a:ext uri="{FF2B5EF4-FFF2-40B4-BE49-F238E27FC236}">
                <a16:creationId xmlns:a16="http://schemas.microsoft.com/office/drawing/2014/main" id="{FF26AA1F-D4A7-4228-8D44-1A6FC9DF65E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59681" y="3376858"/>
            <a:ext cx="1440000" cy="86400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cxnSp>
        <p:nvCxnSpPr>
          <p:cNvPr id="46" name="Straight Connector 45">
            <a:extLst>
              <a:ext uri="{FF2B5EF4-FFF2-40B4-BE49-F238E27FC236}">
                <a16:creationId xmlns:a16="http://schemas.microsoft.com/office/drawing/2014/main" id="{2FCC6924-8806-42CD-BE7E-7264872C3499}"/>
              </a:ext>
            </a:extLst>
          </p:cNvPr>
          <p:cNvCxnSpPr>
            <a:cxnSpLocks/>
          </p:cNvCxnSpPr>
          <p:nvPr/>
        </p:nvCxnSpPr>
        <p:spPr>
          <a:xfrm flipH="1">
            <a:off x="5587736" y="3800819"/>
            <a:ext cx="172830" cy="50386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3683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E8A3A57F-AF86-4A60-994D-5C5DC89DB211}"/>
              </a:ext>
            </a:extLst>
          </p:cNvPr>
          <p:cNvCxnSpPr>
            <a:cxnSpLocks/>
          </p:cNvCxnSpPr>
          <p:nvPr/>
        </p:nvCxnSpPr>
        <p:spPr>
          <a:xfrm>
            <a:off x="4572000" y="263769"/>
            <a:ext cx="0" cy="6330462"/>
          </a:xfrm>
          <a:prstGeom prst="line">
            <a:avLst/>
          </a:prstGeom>
        </p:spPr>
        <p:style>
          <a:lnRef idx="1">
            <a:schemeClr val="accent1"/>
          </a:lnRef>
          <a:fillRef idx="0">
            <a:schemeClr val="accent1"/>
          </a:fillRef>
          <a:effectRef idx="0">
            <a:schemeClr val="accent1"/>
          </a:effectRef>
          <a:fontRef idx="minor">
            <a:schemeClr val="tx1"/>
          </a:fontRef>
        </p:style>
      </p:cxnSp>
      <p:pic>
        <p:nvPicPr>
          <p:cNvPr id="7170" name="Picture 2">
            <a:extLst>
              <a:ext uri="{FF2B5EF4-FFF2-40B4-BE49-F238E27FC236}">
                <a16:creationId xmlns:a16="http://schemas.microsoft.com/office/drawing/2014/main" id="{9A0A072A-82D6-4BA0-89E0-FDE3D35C5F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9583" y="2851769"/>
            <a:ext cx="1403503" cy="1403503"/>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7174" name="Picture 6" descr="How to Read a 6 Figure Grid Reference - YouTube">
            <a:extLst>
              <a:ext uri="{FF2B5EF4-FFF2-40B4-BE49-F238E27FC236}">
                <a16:creationId xmlns:a16="http://schemas.microsoft.com/office/drawing/2014/main" id="{EC6763C1-CE9E-4E15-B99E-3189690824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72" t="18625" r="64220" b="4325"/>
          <a:stretch/>
        </p:blipFill>
        <p:spPr bwMode="auto">
          <a:xfrm>
            <a:off x="4737295" y="2963300"/>
            <a:ext cx="2603520" cy="338776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D683007-09BF-423C-81CD-1F9298D89DC3}"/>
              </a:ext>
            </a:extLst>
          </p:cNvPr>
          <p:cNvSpPr/>
          <p:nvPr/>
        </p:nvSpPr>
        <p:spPr>
          <a:xfrm>
            <a:off x="7499583" y="4285078"/>
            <a:ext cx="1394711" cy="447614"/>
          </a:xfrm>
          <a:prstGeom prst="rect">
            <a:avLst/>
          </a:prstGeom>
          <a:ln w="28575">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015" dirty="0"/>
              <a:t>You need to know your compass directions!</a:t>
            </a:r>
          </a:p>
        </p:txBody>
      </p:sp>
      <p:sp>
        <p:nvSpPr>
          <p:cNvPr id="11" name="Rectangle 10">
            <a:extLst>
              <a:ext uri="{FF2B5EF4-FFF2-40B4-BE49-F238E27FC236}">
                <a16:creationId xmlns:a16="http://schemas.microsoft.com/office/drawing/2014/main" id="{5268679D-252E-4A0E-96DF-8F4FC154CD38}"/>
              </a:ext>
            </a:extLst>
          </p:cNvPr>
          <p:cNvSpPr/>
          <p:nvPr/>
        </p:nvSpPr>
        <p:spPr>
          <a:xfrm>
            <a:off x="7499583" y="4781507"/>
            <a:ext cx="1394711" cy="1569555"/>
          </a:xfrm>
          <a:prstGeom prst="rect">
            <a:avLst/>
          </a:prstGeom>
          <a:ln w="28575">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015" dirty="0"/>
              <a:t>There are 4 figure gird references: </a:t>
            </a:r>
          </a:p>
          <a:p>
            <a:pPr algn="ctr"/>
            <a:r>
              <a:rPr lang="en-GB" sz="1015" dirty="0"/>
              <a:t>A = 9728</a:t>
            </a:r>
          </a:p>
          <a:p>
            <a:pPr algn="ctr"/>
            <a:r>
              <a:rPr lang="en-GB" sz="1015" dirty="0"/>
              <a:t>And also 6 figure: </a:t>
            </a:r>
          </a:p>
          <a:p>
            <a:pPr algn="ctr"/>
            <a:r>
              <a:rPr lang="en-GB" sz="1015" dirty="0"/>
              <a:t>A = 970280</a:t>
            </a:r>
          </a:p>
          <a:p>
            <a:pPr algn="ctr"/>
            <a:endParaRPr lang="en-GB" sz="1015" dirty="0"/>
          </a:p>
          <a:p>
            <a:pPr algn="ctr"/>
            <a:r>
              <a:rPr lang="en-GB" sz="1015" dirty="0"/>
              <a:t>Imagine that between 97 and 98 there are 10 jumps. This is how you get the reference 970 </a:t>
            </a:r>
          </a:p>
        </p:txBody>
      </p:sp>
      <p:sp>
        <p:nvSpPr>
          <p:cNvPr id="12" name="Rectangle 11">
            <a:extLst>
              <a:ext uri="{FF2B5EF4-FFF2-40B4-BE49-F238E27FC236}">
                <a16:creationId xmlns:a16="http://schemas.microsoft.com/office/drawing/2014/main" id="{599C107C-87B3-46A8-B1AF-8806851A9697}"/>
              </a:ext>
            </a:extLst>
          </p:cNvPr>
          <p:cNvSpPr/>
          <p:nvPr/>
        </p:nvSpPr>
        <p:spPr>
          <a:xfrm>
            <a:off x="4747354" y="1462648"/>
            <a:ext cx="1357470" cy="344547"/>
          </a:xfrm>
          <a:prstGeom prst="rect">
            <a:avLst/>
          </a:prstGeom>
          <a:ln w="28575">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015" dirty="0"/>
              <a:t>Do your know your OS symbols?</a:t>
            </a:r>
          </a:p>
        </p:txBody>
      </p:sp>
      <p:pic>
        <p:nvPicPr>
          <p:cNvPr id="22" name="Picture 21" descr="A picture containing graphical user interface&#10;&#10;Description automatically generated">
            <a:extLst>
              <a:ext uri="{FF2B5EF4-FFF2-40B4-BE49-F238E27FC236}">
                <a16:creationId xmlns:a16="http://schemas.microsoft.com/office/drawing/2014/main" id="{12F3D538-387E-40DB-B543-F54E87A0B0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9906" y="475587"/>
            <a:ext cx="1650989" cy="436808"/>
          </a:xfrm>
          <a:prstGeom prst="rect">
            <a:avLst/>
          </a:prstGeom>
        </p:spPr>
      </p:pic>
      <p:pic>
        <p:nvPicPr>
          <p:cNvPr id="24" name="Picture 23">
            <a:extLst>
              <a:ext uri="{FF2B5EF4-FFF2-40B4-BE49-F238E27FC236}">
                <a16:creationId xmlns:a16="http://schemas.microsoft.com/office/drawing/2014/main" id="{B5944BAF-B09F-4C0C-8E73-A195F042D0C4}"/>
              </a:ext>
            </a:extLst>
          </p:cNvPr>
          <p:cNvPicPr>
            <a:picLocks noChangeAspect="1"/>
          </p:cNvPicPr>
          <p:nvPr/>
        </p:nvPicPr>
        <p:blipFill rotWithShape="1">
          <a:blip r:embed="rId5">
            <a:extLst>
              <a:ext uri="{28A0092B-C50C-407E-A947-70E740481C1C}">
                <a14:useLocalDpi xmlns:a14="http://schemas.microsoft.com/office/drawing/2010/main" val="0"/>
              </a:ext>
            </a:extLst>
          </a:blip>
          <a:srcRect l="4945" t="-7870"/>
          <a:stretch/>
        </p:blipFill>
        <p:spPr>
          <a:xfrm>
            <a:off x="6319906" y="912395"/>
            <a:ext cx="1334108" cy="186709"/>
          </a:xfrm>
          <a:prstGeom prst="rect">
            <a:avLst/>
          </a:prstGeom>
        </p:spPr>
      </p:pic>
      <p:pic>
        <p:nvPicPr>
          <p:cNvPr id="26" name="Picture 25" descr="Text&#10;&#10;Description automatically generated with medium confidence">
            <a:extLst>
              <a:ext uri="{FF2B5EF4-FFF2-40B4-BE49-F238E27FC236}">
                <a16:creationId xmlns:a16="http://schemas.microsoft.com/office/drawing/2014/main" id="{A0999C5B-73EF-4F55-8D65-22F07AAB63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04364" y="1159356"/>
            <a:ext cx="841037" cy="220018"/>
          </a:xfrm>
          <a:prstGeom prst="rect">
            <a:avLst/>
          </a:prstGeom>
        </p:spPr>
      </p:pic>
      <p:pic>
        <p:nvPicPr>
          <p:cNvPr id="28" name="Picture 27" descr="Shape&#10;&#10;Description automatically generated with medium confidence">
            <a:extLst>
              <a:ext uri="{FF2B5EF4-FFF2-40B4-BE49-F238E27FC236}">
                <a16:creationId xmlns:a16="http://schemas.microsoft.com/office/drawing/2014/main" id="{6B80C7A2-3CB2-4A00-9EE8-13CB3A0D309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89238" y="464729"/>
            <a:ext cx="1000254" cy="915487"/>
          </a:xfrm>
          <a:prstGeom prst="rect">
            <a:avLst/>
          </a:prstGeom>
        </p:spPr>
      </p:pic>
      <p:pic>
        <p:nvPicPr>
          <p:cNvPr id="30" name="Picture 29" descr="Icon&#10;&#10;Description automatically generated">
            <a:extLst>
              <a:ext uri="{FF2B5EF4-FFF2-40B4-BE49-F238E27FC236}">
                <a16:creationId xmlns:a16="http://schemas.microsoft.com/office/drawing/2014/main" id="{5AB9F4CE-77A6-4E85-9897-99B57F1E161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69831" y="1463211"/>
            <a:ext cx="497568" cy="598154"/>
          </a:xfrm>
          <a:prstGeom prst="rect">
            <a:avLst/>
          </a:prstGeom>
        </p:spPr>
      </p:pic>
      <p:pic>
        <p:nvPicPr>
          <p:cNvPr id="32" name="Picture 31" descr="Icon&#10;&#10;Description automatically generated">
            <a:extLst>
              <a:ext uri="{FF2B5EF4-FFF2-40B4-BE49-F238E27FC236}">
                <a16:creationId xmlns:a16="http://schemas.microsoft.com/office/drawing/2014/main" id="{A7D5B096-48A7-474C-88B5-E2D97C95526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80575" y="2137392"/>
            <a:ext cx="478785" cy="598154"/>
          </a:xfrm>
          <a:prstGeom prst="rect">
            <a:avLst/>
          </a:prstGeom>
        </p:spPr>
      </p:pic>
      <p:pic>
        <p:nvPicPr>
          <p:cNvPr id="34" name="Picture 33" descr="Icon&#10;&#10;Description automatically generated">
            <a:extLst>
              <a:ext uri="{FF2B5EF4-FFF2-40B4-BE49-F238E27FC236}">
                <a16:creationId xmlns:a16="http://schemas.microsoft.com/office/drawing/2014/main" id="{0D8DEEFB-9ED5-4436-BC8F-4461F0569B9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362678" y="1470132"/>
            <a:ext cx="486746" cy="598154"/>
          </a:xfrm>
          <a:prstGeom prst="rect">
            <a:avLst/>
          </a:prstGeom>
        </p:spPr>
      </p:pic>
      <p:pic>
        <p:nvPicPr>
          <p:cNvPr id="36" name="Picture 35" descr="Icon&#10;&#10;Description automatically generated">
            <a:extLst>
              <a:ext uri="{FF2B5EF4-FFF2-40B4-BE49-F238E27FC236}">
                <a16:creationId xmlns:a16="http://schemas.microsoft.com/office/drawing/2014/main" id="{B392FB11-BAD9-4F5B-A457-573AAE82D2A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927516" y="1470132"/>
            <a:ext cx="477463" cy="598154"/>
          </a:xfrm>
          <a:prstGeom prst="rect">
            <a:avLst/>
          </a:prstGeom>
        </p:spPr>
      </p:pic>
      <p:pic>
        <p:nvPicPr>
          <p:cNvPr id="38" name="Picture 37" descr="Text&#10;&#10;Description automatically generated with medium confidence">
            <a:extLst>
              <a:ext uri="{FF2B5EF4-FFF2-40B4-BE49-F238E27FC236}">
                <a16:creationId xmlns:a16="http://schemas.microsoft.com/office/drawing/2014/main" id="{9194E7D2-E80F-49A7-B65A-AD365F56B58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296183" y="1449742"/>
            <a:ext cx="841037" cy="376074"/>
          </a:xfrm>
          <a:prstGeom prst="rect">
            <a:avLst/>
          </a:prstGeom>
        </p:spPr>
      </p:pic>
      <p:pic>
        <p:nvPicPr>
          <p:cNvPr id="40" name="Picture 39" descr="Icon&#10;&#10;Description automatically generated">
            <a:extLst>
              <a:ext uri="{FF2B5EF4-FFF2-40B4-BE49-F238E27FC236}">
                <a16:creationId xmlns:a16="http://schemas.microsoft.com/office/drawing/2014/main" id="{1E5D0D82-C330-4AA8-8C00-5023B4C2AA0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881670" y="2117102"/>
            <a:ext cx="523310" cy="631385"/>
          </a:xfrm>
          <a:prstGeom prst="rect">
            <a:avLst/>
          </a:prstGeom>
        </p:spPr>
      </p:pic>
      <p:pic>
        <p:nvPicPr>
          <p:cNvPr id="7182" name="Picture 14" descr="Ordnance Survey | Official Mapping Partner for Top 100 Walks | The Outdoor  Guide">
            <a:extLst>
              <a:ext uri="{FF2B5EF4-FFF2-40B4-BE49-F238E27FC236}">
                <a16:creationId xmlns:a16="http://schemas.microsoft.com/office/drawing/2014/main" id="{DBC2C7B5-ECEE-4231-82B8-229095899E7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55719" y="482821"/>
            <a:ext cx="1098557" cy="902300"/>
          </a:xfrm>
          <a:prstGeom prst="rect">
            <a:avLst/>
          </a:prstGeom>
          <a:noFill/>
          <a:extLst>
            <a:ext uri="{909E8E84-426E-40DD-AFC4-6F175D3DCCD1}">
              <a14:hiddenFill xmlns:a14="http://schemas.microsoft.com/office/drawing/2010/main">
                <a:solidFill>
                  <a:srgbClr val="FFFFFF"/>
                </a:solidFill>
              </a14:hiddenFill>
            </a:ext>
          </a:extLst>
        </p:spPr>
      </p:pic>
      <p:sp>
        <p:nvSpPr>
          <p:cNvPr id="48" name="Rectangle 47">
            <a:extLst>
              <a:ext uri="{FF2B5EF4-FFF2-40B4-BE49-F238E27FC236}">
                <a16:creationId xmlns:a16="http://schemas.microsoft.com/office/drawing/2014/main" id="{B48CFF23-94C5-4741-863F-2F38EF594485}"/>
              </a:ext>
            </a:extLst>
          </p:cNvPr>
          <p:cNvSpPr/>
          <p:nvPr/>
        </p:nvSpPr>
        <p:spPr>
          <a:xfrm>
            <a:off x="4717399" y="2049879"/>
            <a:ext cx="2623416" cy="850578"/>
          </a:xfrm>
          <a:prstGeom prst="rect">
            <a:avLst/>
          </a:prstGeom>
          <a:solidFill>
            <a:schemeClr val="accent1"/>
          </a:solidFill>
          <a:ln w="38100">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323" dirty="0"/>
              <a:t>R  i  v  e  r  s</a:t>
            </a:r>
          </a:p>
          <a:p>
            <a:pPr algn="ctr"/>
            <a:r>
              <a:rPr lang="en-GB" sz="1292" dirty="0"/>
              <a:t>Knowledge Organiser</a:t>
            </a:r>
          </a:p>
        </p:txBody>
      </p:sp>
    </p:spTree>
    <p:extLst>
      <p:ext uri="{BB962C8B-B14F-4D97-AF65-F5344CB8AC3E}">
        <p14:creationId xmlns:p14="http://schemas.microsoft.com/office/powerpoint/2010/main" val="35513949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490</Words>
  <Application>Microsoft Office PowerPoint</Application>
  <PresentationFormat>On-screen Show (4:3)</PresentationFormat>
  <Paragraphs>53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Jolley</dc:creator>
  <cp:lastModifiedBy>Christopher Jolley</cp:lastModifiedBy>
  <cp:revision>5</cp:revision>
  <dcterms:created xsi:type="dcterms:W3CDTF">2021-06-15T07:38:32Z</dcterms:created>
  <dcterms:modified xsi:type="dcterms:W3CDTF">2021-06-15T07:39:43Z</dcterms:modified>
</cp:coreProperties>
</file>