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3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8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8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473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85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89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5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649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4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367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138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9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61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82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77B57B8-A12B-46B3-8F5D-E4F589DEC759}"/>
              </a:ext>
            </a:extLst>
          </p:cNvPr>
          <p:cNvGraphicFramePr>
            <a:graphicFrameLocks noGrp="1"/>
          </p:cNvGraphicFramePr>
          <p:nvPr/>
        </p:nvGraphicFramePr>
        <p:xfrm>
          <a:off x="261927" y="528821"/>
          <a:ext cx="3313481" cy="1129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13481">
                  <a:extLst>
                    <a:ext uri="{9D8B030D-6E8A-4147-A177-3AD203B41FA5}">
                      <a16:colId xmlns:a16="http://schemas.microsoft.com/office/drawing/2014/main" val="2627850293"/>
                    </a:ext>
                  </a:extLst>
                </a:gridCol>
              </a:tblGrid>
              <a:tr h="2834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Light sources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585477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r>
                        <a:rPr lang="en-GB" sz="1000" dirty="0"/>
                        <a:t>A source of light makes light. The Sun and other stars, fires, torches and lamps all make their own light and so are examples of sources of light.</a:t>
                      </a:r>
                    </a:p>
                    <a:p>
                      <a:r>
                        <a:rPr lang="en-GB" sz="1000" dirty="0"/>
                        <a:t>Some animals, such as fireflies and glow-worms, are light sources. They make their own light to attract mates.</a:t>
                      </a:r>
                      <a:endParaRPr lang="en-GB" sz="1100" dirty="0"/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7757074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8A7125C-B026-4A62-B697-D86944FA9E53}"/>
              </a:ext>
            </a:extLst>
          </p:cNvPr>
          <p:cNvGraphicFramePr>
            <a:graphicFrameLocks noGrp="1"/>
          </p:cNvGraphicFramePr>
          <p:nvPr/>
        </p:nvGraphicFramePr>
        <p:xfrm>
          <a:off x="3786075" y="1898563"/>
          <a:ext cx="3700952" cy="110079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00952">
                  <a:extLst>
                    <a:ext uri="{9D8B030D-6E8A-4147-A177-3AD203B41FA5}">
                      <a16:colId xmlns:a16="http://schemas.microsoft.com/office/drawing/2014/main" val="1836170465"/>
                    </a:ext>
                  </a:extLst>
                </a:gridCol>
              </a:tblGrid>
              <a:tr h="3094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Reflection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2062812"/>
                  </a:ext>
                </a:extLst>
              </a:tr>
              <a:tr h="787791">
                <a:tc>
                  <a:txBody>
                    <a:bodyPr/>
                    <a:lstStyle/>
                    <a:p>
                      <a:r>
                        <a:rPr lang="en-GB" sz="900" dirty="0"/>
                        <a:t>When light from an object is reflected by a surface, it changes direction. It bounces off the surface at the same angle as it hits it.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Smooth, shiny surfaces such as mirrors and polished metals reflect light well. Dull and dark surfaces such as dark fabrics do not reflect light well.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8282841"/>
                  </a:ext>
                </a:extLst>
              </a:tr>
            </a:tbl>
          </a:graphicData>
        </a:graphic>
      </p:graphicFrame>
      <p:pic>
        <p:nvPicPr>
          <p:cNvPr id="7" name="Picture 6" descr="A screenshot of a computer game&#10;&#10;Description automatically generated with low confidence">
            <a:extLst>
              <a:ext uri="{FF2B5EF4-FFF2-40B4-BE49-F238E27FC236}">
                <a16:creationId xmlns:a16="http://schemas.microsoft.com/office/drawing/2014/main" id="{38E5FC28-BF34-4A9F-8ACE-A70099DB1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439" y="1916150"/>
            <a:ext cx="1371757" cy="106338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9460" name="Picture 4" descr="Light being reflected clipart » Clipart Station">
            <a:extLst>
              <a:ext uri="{FF2B5EF4-FFF2-40B4-BE49-F238E27FC236}">
                <a16:creationId xmlns:a16="http://schemas.microsoft.com/office/drawing/2014/main" id="{4D3350A8-0583-4404-94CC-A457AD26A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558" y="539168"/>
            <a:ext cx="1925704" cy="1265264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Transparent, Translucent, Opaque Poster KS2 — PlanBee">
            <a:extLst>
              <a:ext uri="{FF2B5EF4-FFF2-40B4-BE49-F238E27FC236}">
                <a16:creationId xmlns:a16="http://schemas.microsoft.com/office/drawing/2014/main" id="{C63EEA90-7DA9-4830-982E-6F43E4DE5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8" t="26921" r="6666" b="23301"/>
          <a:stretch/>
        </p:blipFill>
        <p:spPr bwMode="auto">
          <a:xfrm>
            <a:off x="273519" y="2640905"/>
            <a:ext cx="3283200" cy="1898251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08B633F-E566-4AE9-BA0B-83140AC28D43}"/>
              </a:ext>
            </a:extLst>
          </p:cNvPr>
          <p:cNvSpPr/>
          <p:nvPr/>
        </p:nvSpPr>
        <p:spPr>
          <a:xfrm>
            <a:off x="257440" y="4546476"/>
            <a:ext cx="3313481" cy="4158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23" dirty="0">
                <a:solidFill>
                  <a:schemeClr val="tx1"/>
                </a:solidFill>
              </a:rPr>
              <a:t>Objects can be labelled as transparent, translucent or opaque, depending on the amount of light they let through.</a:t>
            </a:r>
          </a:p>
        </p:txBody>
      </p:sp>
      <p:pic>
        <p:nvPicPr>
          <p:cNvPr id="19464" name="Picture 8" descr="Space, Sun, and Solar Viewing: Facts versus Fiction | B&amp;amp;H Explora">
            <a:extLst>
              <a:ext uri="{FF2B5EF4-FFF2-40B4-BE49-F238E27FC236}">
                <a16:creationId xmlns:a16="http://schemas.microsoft.com/office/drawing/2014/main" id="{F98C3628-0293-4BEF-871C-C2C00077A3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8" r="17504"/>
          <a:stretch/>
        </p:blipFill>
        <p:spPr bwMode="auto">
          <a:xfrm>
            <a:off x="244340" y="1635223"/>
            <a:ext cx="1123966" cy="99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3 Things a Fire Needs | Frontier Fire Protection">
            <a:extLst>
              <a:ext uri="{FF2B5EF4-FFF2-40B4-BE49-F238E27FC236}">
                <a16:creationId xmlns:a16="http://schemas.microsoft.com/office/drawing/2014/main" id="{5A801239-AAE5-438B-BF3E-5D93DEA7D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870" y="1636003"/>
            <a:ext cx="1495745" cy="99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simple&amp;quot; cheramic black lamp | Dark background wallpaper, Dark wallpaper, Black  lamps">
            <a:extLst>
              <a:ext uri="{FF2B5EF4-FFF2-40B4-BE49-F238E27FC236}">
                <a16:creationId xmlns:a16="http://schemas.microsoft.com/office/drawing/2014/main" id="{F31CE977-E28B-4B12-BF8D-D608E9534A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21586" r="14745" b="29887"/>
          <a:stretch/>
        </p:blipFill>
        <p:spPr bwMode="auto">
          <a:xfrm>
            <a:off x="2525368" y="1636003"/>
            <a:ext cx="1061010" cy="99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B48E2F64-CDC2-4150-ACBF-90BA09C8AB70}"/>
              </a:ext>
            </a:extLst>
          </p:cNvPr>
          <p:cNvGraphicFramePr>
            <a:graphicFrameLocks noGrp="1"/>
          </p:cNvGraphicFramePr>
          <p:nvPr/>
        </p:nvGraphicFramePr>
        <p:xfrm>
          <a:off x="3774833" y="528821"/>
          <a:ext cx="3153506" cy="13125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53506">
                  <a:extLst>
                    <a:ext uri="{9D8B030D-6E8A-4147-A177-3AD203B41FA5}">
                      <a16:colId xmlns:a16="http://schemas.microsoft.com/office/drawing/2014/main" val="232869180"/>
                    </a:ext>
                  </a:extLst>
                </a:gridCol>
              </a:tblGrid>
              <a:tr h="313734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How do we see?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631546"/>
                  </a:ext>
                </a:extLst>
              </a:tr>
              <a:tr h="97067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When light enters our eye, it sends a signal to the brain, which creates the image. This is what we call seeing.</a:t>
                      </a:r>
                    </a:p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AutoNum type="arabicParenR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Light from a light source enters our eye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Light from a light source hits an object, the light is reflected and enters our eyes.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6921157"/>
                  </a:ext>
                </a:extLst>
              </a:tr>
            </a:tbl>
          </a:graphicData>
        </a:graphic>
      </p:graphicFrame>
      <p:graphicFrame>
        <p:nvGraphicFramePr>
          <p:cNvPr id="20" name="Table 10">
            <a:extLst>
              <a:ext uri="{FF2B5EF4-FFF2-40B4-BE49-F238E27FC236}">
                <a16:creationId xmlns:a16="http://schemas.microsoft.com/office/drawing/2014/main" id="{907B5A8C-1A3C-4DB1-976B-3EF97B5365B7}"/>
              </a:ext>
            </a:extLst>
          </p:cNvPr>
          <p:cNvGraphicFramePr>
            <a:graphicFrameLocks noGrp="1"/>
          </p:cNvGraphicFramePr>
          <p:nvPr/>
        </p:nvGraphicFramePr>
        <p:xfrm>
          <a:off x="6077243" y="3118110"/>
          <a:ext cx="2894599" cy="28985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8236">
                  <a:extLst>
                    <a:ext uri="{9D8B030D-6E8A-4147-A177-3AD203B41FA5}">
                      <a16:colId xmlns:a16="http://schemas.microsoft.com/office/drawing/2014/main" val="3084291881"/>
                    </a:ext>
                  </a:extLst>
                </a:gridCol>
                <a:gridCol w="2276363">
                  <a:extLst>
                    <a:ext uri="{9D8B030D-6E8A-4147-A177-3AD203B41FA5}">
                      <a16:colId xmlns:a16="http://schemas.microsoft.com/office/drawing/2014/main" val="3917937333"/>
                    </a:ext>
                  </a:extLst>
                </a:gridCol>
              </a:tblGrid>
              <a:tr h="49104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</a:rPr>
                        <a:t>Key Vocabulary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8645777"/>
                  </a:ext>
                </a:extLst>
              </a:tr>
              <a:tr h="39995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Eye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Organ that is responsible for allowing us to ‘see’ by taking in light.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6923289"/>
                  </a:ext>
                </a:extLst>
              </a:tr>
              <a:tr h="39995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Light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 form of energy that makes vision possible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663795"/>
                  </a:ext>
                </a:extLst>
              </a:tr>
              <a:tr h="403821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Light source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An object that produces its own light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3543704"/>
                  </a:ext>
                </a:extLst>
              </a:tr>
              <a:tr h="403821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Ray of light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 single straight beam of light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218946"/>
                  </a:ext>
                </a:extLst>
              </a:tr>
              <a:tr h="39995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Reflection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When a light hits a surface and ‘bounces’ off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3687757"/>
                  </a:ext>
                </a:extLst>
              </a:tr>
              <a:tr h="39995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Shadow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 dark area or shape caused by the blockage of light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3434538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A2863B51-8F65-4431-89C4-D8351BBA4888}"/>
              </a:ext>
            </a:extLst>
          </p:cNvPr>
          <p:cNvGraphicFramePr>
            <a:graphicFrameLocks noGrp="1"/>
          </p:cNvGraphicFramePr>
          <p:nvPr/>
        </p:nvGraphicFramePr>
        <p:xfrm>
          <a:off x="2659511" y="5069737"/>
          <a:ext cx="3313481" cy="13543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13481">
                  <a:extLst>
                    <a:ext uri="{9D8B030D-6E8A-4147-A177-3AD203B41FA5}">
                      <a16:colId xmlns:a16="http://schemas.microsoft.com/office/drawing/2014/main" val="242911275"/>
                    </a:ext>
                  </a:extLst>
                </a:gridCol>
              </a:tblGrid>
              <a:tr h="309489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What are shadows?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1416046"/>
                  </a:ext>
                </a:extLst>
              </a:tr>
              <a:tr h="1041320">
                <a:tc>
                  <a:txBody>
                    <a:bodyPr/>
                    <a:lstStyle/>
                    <a:p>
                      <a:r>
                        <a:rPr lang="en-GB" sz="1000" dirty="0"/>
                        <a:t>Shadows are formed when light cannot pass through an object, the object must be opaque.</a:t>
                      </a:r>
                    </a:p>
                    <a:p>
                      <a:r>
                        <a:rPr lang="en-GB" sz="1000" dirty="0"/>
                        <a:t>Shadows are formed in the same shape of the object casting them. Your hands are a great example, as you can make your own shadow puppets! The size of a shadow increases as it moves closer to the light source.</a:t>
                      </a:r>
                      <a:endParaRPr lang="en-GB" sz="900" dirty="0"/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0128151"/>
                  </a:ext>
                </a:extLst>
              </a:tr>
            </a:tbl>
          </a:graphicData>
        </a:graphic>
      </p:graphicFrame>
      <p:pic>
        <p:nvPicPr>
          <p:cNvPr id="19474" name="Picture 18" descr="Investigating Shadows - Moortown Primary School, Leeds">
            <a:extLst>
              <a:ext uri="{FF2B5EF4-FFF2-40B4-BE49-F238E27FC236}">
                <a16:creationId xmlns:a16="http://schemas.microsoft.com/office/drawing/2014/main" id="{2E1A85C7-F0DE-4E6F-8C7C-580A603F84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83" b="11011"/>
          <a:stretch/>
        </p:blipFill>
        <p:spPr bwMode="auto">
          <a:xfrm>
            <a:off x="292611" y="5077474"/>
            <a:ext cx="2349642" cy="1329231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6" name="Picture 20" descr="Quiz &amp;amp; Worksheet - Angle of Reflection | Study.com">
            <a:extLst>
              <a:ext uri="{FF2B5EF4-FFF2-40B4-BE49-F238E27FC236}">
                <a16:creationId xmlns:a16="http://schemas.microsoft.com/office/drawing/2014/main" id="{944E4CE5-234F-4841-9287-D4C3C3A962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" r="4101" b="809"/>
          <a:stretch/>
        </p:blipFill>
        <p:spPr bwMode="auto">
          <a:xfrm>
            <a:off x="3786076" y="3109320"/>
            <a:ext cx="2176615" cy="148323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87613BF-9882-4A81-8DF9-FA06295181A7}"/>
              </a:ext>
            </a:extLst>
          </p:cNvPr>
          <p:cNvSpPr/>
          <p:nvPr/>
        </p:nvSpPr>
        <p:spPr>
          <a:xfrm>
            <a:off x="3768972" y="4555267"/>
            <a:ext cx="2204020" cy="4158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9" dirty="0">
                <a:solidFill>
                  <a:schemeClr val="tx1"/>
                </a:solidFill>
              </a:rPr>
              <a:t>A ray of light hits a surface and reflects at the same angle.</a:t>
            </a:r>
          </a:p>
        </p:txBody>
      </p:sp>
    </p:spTree>
    <p:extLst>
      <p:ext uri="{BB962C8B-B14F-4D97-AF65-F5344CB8AC3E}">
        <p14:creationId xmlns:p14="http://schemas.microsoft.com/office/powerpoint/2010/main" val="2840990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C0D43BD-8C15-419A-BF86-5B769788C24A}"/>
              </a:ext>
            </a:extLst>
          </p:cNvPr>
          <p:cNvCxnSpPr>
            <a:cxnSpLocks/>
          </p:cNvCxnSpPr>
          <p:nvPr/>
        </p:nvCxnSpPr>
        <p:spPr>
          <a:xfrm>
            <a:off x="4572000" y="263769"/>
            <a:ext cx="0" cy="6330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A177FF6-7BCB-4EAC-8F8C-43B75E69C9B8}"/>
              </a:ext>
            </a:extLst>
          </p:cNvPr>
          <p:cNvGraphicFramePr>
            <a:graphicFrameLocks noGrp="1"/>
          </p:cNvGraphicFramePr>
          <p:nvPr/>
        </p:nvGraphicFramePr>
        <p:xfrm>
          <a:off x="4865036" y="3934633"/>
          <a:ext cx="3987692" cy="2351847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329231">
                  <a:extLst>
                    <a:ext uri="{9D8B030D-6E8A-4147-A177-3AD203B41FA5}">
                      <a16:colId xmlns:a16="http://schemas.microsoft.com/office/drawing/2014/main" val="1236701866"/>
                    </a:ext>
                  </a:extLst>
                </a:gridCol>
                <a:gridCol w="1329231">
                  <a:extLst>
                    <a:ext uri="{9D8B030D-6E8A-4147-A177-3AD203B41FA5}">
                      <a16:colId xmlns:a16="http://schemas.microsoft.com/office/drawing/2014/main" val="1953627531"/>
                    </a:ext>
                  </a:extLst>
                </a:gridCol>
                <a:gridCol w="1329231">
                  <a:extLst>
                    <a:ext uri="{9D8B030D-6E8A-4147-A177-3AD203B41FA5}">
                      <a16:colId xmlns:a16="http://schemas.microsoft.com/office/drawing/2014/main" val="207571977"/>
                    </a:ext>
                  </a:extLst>
                </a:gridCol>
              </a:tblGrid>
              <a:tr h="2351847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</a:rPr>
                        <a:t>Important scientists</a:t>
                      </a:r>
                      <a:br>
                        <a:rPr lang="en-GB" sz="900" b="0" u="sng" dirty="0">
                          <a:solidFill>
                            <a:srgbClr val="000000"/>
                          </a:solidFill>
                          <a:effectLst/>
                        </a:rPr>
                      </a:b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Thomas Edison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– American business man who is credited with inventing the light bulb</a:t>
                      </a: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Ibn Al-Haytham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– Iraqi scientist who made important contributions to the understanding of vision, optics and light</a:t>
                      </a: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Percy Shaw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– English inventor who invented ‘cats eyes’ for roads.</a:t>
                      </a:r>
                      <a:br>
                        <a:rPr lang="en-GB" sz="1500" dirty="0">
                          <a:effectLst/>
                        </a:rPr>
                      </a:br>
                      <a:endParaRPr lang="en-GB" sz="1500" dirty="0">
                        <a:effectLst/>
                      </a:endParaRPr>
                    </a:p>
                  </a:txBody>
                  <a:tcPr marL="54660" marR="54660" marT="36440" marB="364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</a:rPr>
                        <a:t>STEM Career Links</a:t>
                      </a:r>
                      <a:br>
                        <a:rPr lang="en-GB" sz="900" b="0" u="sng" dirty="0">
                          <a:solidFill>
                            <a:srgbClr val="000000"/>
                          </a:solidFill>
                          <a:effectLst/>
                        </a:rPr>
                      </a:b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Astronomer 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(studies space)</a:t>
                      </a: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Ophthalmologist 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(a doctor specialising in vision and eye health)</a:t>
                      </a:r>
                      <a:endParaRPr lang="en-GB" sz="1500" dirty="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Optician</a:t>
                      </a: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(a doctor specialising in vision and eye health)</a:t>
                      </a:r>
                      <a:endParaRPr lang="en-GB" sz="1500" dirty="0">
                        <a:effectLst/>
                      </a:endParaRPr>
                    </a:p>
                  </a:txBody>
                  <a:tcPr marL="54660" marR="54660" marT="36440" marB="364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</a:rPr>
                        <a:t>Links to real life</a:t>
                      </a:r>
                      <a:br>
                        <a:rPr lang="en-GB" sz="900" b="0" u="sng" dirty="0">
                          <a:solidFill>
                            <a:srgbClr val="000000"/>
                          </a:solidFill>
                          <a:effectLst/>
                        </a:rPr>
                      </a:br>
                      <a:endParaRPr lang="en-GB" sz="1500" dirty="0">
                        <a:effectLst/>
                      </a:endParaRP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How can lights help to keep us safe?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When are highly-reflective materials useful to our lives?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Why are mirrors used in cars and on bends in country lanes?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How do we create a dark space when we go to bed in summertime and it’s still light outside? 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Gill Sans"/>
                      </a:endParaRPr>
                    </a:p>
                  </a:txBody>
                  <a:tcPr marL="54660" marR="54660" marT="36440" marB="364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939495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1FC29324-264E-4932-93F2-C5D39279AAD8}"/>
              </a:ext>
            </a:extLst>
          </p:cNvPr>
          <p:cNvSpPr/>
          <p:nvPr/>
        </p:nvSpPr>
        <p:spPr>
          <a:xfrm>
            <a:off x="4865036" y="2739686"/>
            <a:ext cx="3987692" cy="1077184"/>
          </a:xfrm>
          <a:prstGeom prst="rect">
            <a:avLst/>
          </a:prstGeom>
          <a:solidFill>
            <a:schemeClr val="tx1"/>
          </a:solidFill>
          <a:ln w="28575">
            <a:solidFill>
              <a:schemeClr val="accent4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92" dirty="0">
                <a:solidFill>
                  <a:schemeClr val="bg1"/>
                </a:solidFill>
              </a:rPr>
              <a:t>L    i    g    h    t</a:t>
            </a:r>
          </a:p>
          <a:p>
            <a:pPr algn="ctr"/>
            <a:r>
              <a:rPr lang="en-GB" sz="1662" dirty="0">
                <a:solidFill>
                  <a:schemeClr val="bg1"/>
                </a:solidFill>
              </a:rPr>
              <a:t>Knowledge Organiser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9BF0E5C7-3E07-4587-937E-9A6DCB77F894}"/>
              </a:ext>
            </a:extLst>
          </p:cNvPr>
          <p:cNvGraphicFramePr>
            <a:graphicFrameLocks noGrp="1"/>
          </p:cNvGraphicFramePr>
          <p:nvPr/>
        </p:nvGraphicFramePr>
        <p:xfrm>
          <a:off x="4865036" y="518672"/>
          <a:ext cx="3987692" cy="21101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987692">
                  <a:extLst>
                    <a:ext uri="{9D8B030D-6E8A-4147-A177-3AD203B41FA5}">
                      <a16:colId xmlns:a16="http://schemas.microsoft.com/office/drawing/2014/main" val="2748779657"/>
                    </a:ext>
                  </a:extLst>
                </a:gridCol>
              </a:tblGrid>
              <a:tr h="337625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chemeClr val="tx1"/>
                          </a:solidFill>
                        </a:rPr>
                        <a:t>How does light travel?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785377"/>
                  </a:ext>
                </a:extLst>
              </a:tr>
              <a:tr h="1772529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Light travels in straight lines. Once light has been produced, it will keep travelling in a straight line until it hits something else.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This experiment shows this.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How can light be seen through all the index cards? The holes are in alignment and the light travels in a straight line.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What does the experiment prove about the path light travels? Light travels in a straight line.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What would happen if the holes were smaller?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        The light would continue to travel in a straight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        line but in a more restricted path.</a:t>
                      </a:r>
                    </a:p>
                    <a:p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8297391"/>
                  </a:ext>
                </a:extLst>
              </a:tr>
            </a:tbl>
          </a:graphicData>
        </a:graphic>
      </p:graphicFrame>
      <p:pic>
        <p:nvPicPr>
          <p:cNvPr id="17414" name="Picture 6" descr="Kids Science Projects and Experiments: Light Travels">
            <a:extLst>
              <a:ext uri="{FF2B5EF4-FFF2-40B4-BE49-F238E27FC236}">
                <a16:creationId xmlns:a16="http://schemas.microsoft.com/office/drawing/2014/main" id="{B75C47B5-0E24-44A4-AA12-8A54E94E8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308" y="1875504"/>
            <a:ext cx="1244420" cy="74247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86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592</Words>
  <Application>Microsoft Office PowerPoint</Application>
  <PresentationFormat>On-screen Show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Gill Sans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Jolley</dc:creator>
  <cp:lastModifiedBy>Christopher Jolley</cp:lastModifiedBy>
  <cp:revision>9</cp:revision>
  <dcterms:created xsi:type="dcterms:W3CDTF">2021-06-15T07:38:32Z</dcterms:created>
  <dcterms:modified xsi:type="dcterms:W3CDTF">2021-06-15T07:40:46Z</dcterms:modified>
</cp:coreProperties>
</file>