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0" r:id="rId2"/>
    <p:sldId id="274" r:id="rId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6" d="100"/>
          <a:sy n="76" d="100"/>
        </p:scale>
        <p:origin x="108" y="84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394C304-6FDC-4FFF-9F3C-ECC6894D81A0}" type="datetimeFigureOut">
              <a:rPr lang="en-GB" smtClean="0"/>
              <a:t>15/06/2021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20100802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394C304-6FDC-4FFF-9F3C-ECC6894D81A0}" type="datetimeFigureOut">
              <a:rPr lang="en-GB" smtClean="0"/>
              <a:t>15/06/2021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7804732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394C304-6FDC-4FFF-9F3C-ECC6894D81A0}" type="datetimeFigureOut">
              <a:rPr lang="en-GB" smtClean="0"/>
              <a:t>15/06/2021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9378587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394C304-6FDC-4FFF-9F3C-ECC6894D81A0}" type="datetimeFigureOut">
              <a:rPr lang="en-GB" smtClean="0"/>
              <a:t>15/06/2021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32418959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394C304-6FDC-4FFF-9F3C-ECC6894D81A0}" type="datetimeFigureOut">
              <a:rPr lang="en-GB" smtClean="0"/>
              <a:t>15/06/2021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42845587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394C304-6FDC-4FFF-9F3C-ECC6894D81A0}" type="datetimeFigureOut">
              <a:rPr lang="en-GB" smtClean="0"/>
              <a:t>15/06/2021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42756495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94C304-6FDC-4FFF-9F3C-ECC6894D81A0}" type="datetimeFigureOut">
              <a:rPr lang="en-GB" smtClean="0"/>
              <a:t>15/06/2021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16244421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394C304-6FDC-4FFF-9F3C-ECC6894D81A0}" type="datetimeFigureOut">
              <a:rPr lang="en-GB" smtClean="0"/>
              <a:t>15/06/2021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8543675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394C304-6FDC-4FFF-9F3C-ECC6894D81A0}" type="datetimeFigureOut">
              <a:rPr lang="en-GB" smtClean="0"/>
              <a:t>15/06/2021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2483138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394C304-6FDC-4FFF-9F3C-ECC6894D81A0}" type="datetimeFigureOut">
              <a:rPr lang="en-GB" smtClean="0"/>
              <a:t>15/06/2021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39507994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394C304-6FDC-4FFF-9F3C-ECC6894D81A0}" type="datetimeFigureOut">
              <a:rPr lang="en-GB" smtClean="0"/>
              <a:t>15/06/2021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2384612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94C304-6FDC-4FFF-9F3C-ECC6894D81A0}" type="datetimeFigureOut">
              <a:rPr lang="en-GB" smtClean="0"/>
              <a:t>15/06/2021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4FF5EF-8CEE-4FEE-AA60-B0A732B86AAF}" type="slidenum">
              <a:rPr lang="en-GB" smtClean="0"/>
              <a:t>‹#›</a:t>
            </a:fld>
            <a:endParaRPr lang="en-GB"/>
          </a:p>
        </p:txBody>
      </p:sp>
    </p:spTree>
    <p:extLst>
      <p:ext uri="{BB962C8B-B14F-4D97-AF65-F5344CB8AC3E}">
        <p14:creationId xmlns:p14="http://schemas.microsoft.com/office/powerpoint/2010/main" val="78082445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able 11">
            <a:extLst>
              <a:ext uri="{FF2B5EF4-FFF2-40B4-BE49-F238E27FC236}">
                <a16:creationId xmlns:a16="http://schemas.microsoft.com/office/drawing/2014/main" id="{19BC3777-E7CA-4C34-94ED-579A36A76F9D}"/>
              </a:ext>
            </a:extLst>
          </p:cNvPr>
          <p:cNvGraphicFramePr>
            <a:graphicFrameLocks noGrp="1"/>
          </p:cNvGraphicFramePr>
          <p:nvPr/>
        </p:nvGraphicFramePr>
        <p:xfrm>
          <a:off x="261927" y="1740224"/>
          <a:ext cx="6096000" cy="684628"/>
        </p:xfrm>
        <a:graphic>
          <a:graphicData uri="http://schemas.openxmlformats.org/drawingml/2006/table">
            <a:tbl>
              <a:tblPr firstRow="1" bandRow="1">
                <a:tableStyleId>{5C22544A-7EE6-4342-B048-85BDC9FD1C3A}</a:tableStyleId>
              </a:tblPr>
              <a:tblGrid>
                <a:gridCol w="1219200">
                  <a:extLst>
                    <a:ext uri="{9D8B030D-6E8A-4147-A177-3AD203B41FA5}">
                      <a16:colId xmlns:a16="http://schemas.microsoft.com/office/drawing/2014/main" val="2926314482"/>
                    </a:ext>
                  </a:extLst>
                </a:gridCol>
                <a:gridCol w="1219200">
                  <a:extLst>
                    <a:ext uri="{9D8B030D-6E8A-4147-A177-3AD203B41FA5}">
                      <a16:colId xmlns:a16="http://schemas.microsoft.com/office/drawing/2014/main" val="3302164696"/>
                    </a:ext>
                  </a:extLst>
                </a:gridCol>
                <a:gridCol w="1219200">
                  <a:extLst>
                    <a:ext uri="{9D8B030D-6E8A-4147-A177-3AD203B41FA5}">
                      <a16:colId xmlns:a16="http://schemas.microsoft.com/office/drawing/2014/main" val="3729019118"/>
                    </a:ext>
                  </a:extLst>
                </a:gridCol>
                <a:gridCol w="1219200">
                  <a:extLst>
                    <a:ext uri="{9D8B030D-6E8A-4147-A177-3AD203B41FA5}">
                      <a16:colId xmlns:a16="http://schemas.microsoft.com/office/drawing/2014/main" val="3099794764"/>
                    </a:ext>
                  </a:extLst>
                </a:gridCol>
                <a:gridCol w="1219200">
                  <a:extLst>
                    <a:ext uri="{9D8B030D-6E8A-4147-A177-3AD203B41FA5}">
                      <a16:colId xmlns:a16="http://schemas.microsoft.com/office/drawing/2014/main" val="2260297132"/>
                    </a:ext>
                  </a:extLst>
                </a:gridCol>
              </a:tblGrid>
              <a:tr h="342314">
                <a:tc gridSpan="5">
                  <a:txBody>
                    <a:bodyPr/>
                    <a:lstStyle/>
                    <a:p>
                      <a:pPr algn="ctr"/>
                      <a:r>
                        <a:rPr lang="en-GB" sz="1300" dirty="0"/>
                        <a:t>Vertebrate Groups</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332944960"/>
                  </a:ext>
                </a:extLst>
              </a:tr>
              <a:tr h="342314">
                <a:tc>
                  <a:txBody>
                    <a:bodyPr/>
                    <a:lstStyle/>
                    <a:p>
                      <a:pPr algn="ctr"/>
                      <a:r>
                        <a:rPr lang="en-GB" sz="1300" b="1" dirty="0"/>
                        <a:t>Fish</a:t>
                      </a:r>
                    </a:p>
                  </a:txBody>
                  <a:tcPr marL="84406" marR="84406" marT="42203" marB="42203"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00000"/>
                    </a:solidFill>
                  </a:tcPr>
                </a:tc>
                <a:tc>
                  <a:txBody>
                    <a:bodyPr/>
                    <a:lstStyle/>
                    <a:p>
                      <a:pPr algn="ctr"/>
                      <a:r>
                        <a:rPr lang="en-GB" sz="1300" b="1" dirty="0"/>
                        <a:t>Amphibians</a:t>
                      </a:r>
                    </a:p>
                  </a:txBody>
                  <a:tcPr marL="84406" marR="84406" marT="42203" marB="42203"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C000"/>
                    </a:solidFill>
                  </a:tcPr>
                </a:tc>
                <a:tc>
                  <a:txBody>
                    <a:bodyPr/>
                    <a:lstStyle/>
                    <a:p>
                      <a:pPr algn="ctr"/>
                      <a:r>
                        <a:rPr lang="en-GB" sz="1300" b="1" dirty="0"/>
                        <a:t>Reptiles</a:t>
                      </a:r>
                    </a:p>
                  </a:txBody>
                  <a:tcPr marL="84406" marR="84406" marT="42203" marB="42203"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FF00"/>
                    </a:solidFill>
                  </a:tcPr>
                </a:tc>
                <a:tc>
                  <a:txBody>
                    <a:bodyPr/>
                    <a:lstStyle/>
                    <a:p>
                      <a:pPr algn="ctr"/>
                      <a:r>
                        <a:rPr lang="en-GB" sz="1300" b="1" dirty="0"/>
                        <a:t>Birds</a:t>
                      </a:r>
                    </a:p>
                  </a:txBody>
                  <a:tcPr marL="84406" marR="84406" marT="42203" marB="42203"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50"/>
                    </a:solidFill>
                  </a:tcPr>
                </a:tc>
                <a:tc>
                  <a:txBody>
                    <a:bodyPr/>
                    <a:lstStyle/>
                    <a:p>
                      <a:pPr algn="ctr"/>
                      <a:r>
                        <a:rPr lang="en-GB" sz="1300" b="1" dirty="0"/>
                        <a:t>Mammals</a:t>
                      </a:r>
                    </a:p>
                  </a:txBody>
                  <a:tcPr marL="84406" marR="84406" marT="42203" marB="42203"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274907345"/>
                  </a:ext>
                </a:extLst>
              </a:tr>
            </a:tbl>
          </a:graphicData>
        </a:graphic>
      </p:graphicFrame>
      <p:graphicFrame>
        <p:nvGraphicFramePr>
          <p:cNvPr id="12" name="Table 12">
            <a:extLst>
              <a:ext uri="{FF2B5EF4-FFF2-40B4-BE49-F238E27FC236}">
                <a16:creationId xmlns:a16="http://schemas.microsoft.com/office/drawing/2014/main" id="{22D593A8-6CC9-4780-AE15-D43B469FDA07}"/>
              </a:ext>
            </a:extLst>
          </p:cNvPr>
          <p:cNvGraphicFramePr>
            <a:graphicFrameLocks noGrp="1"/>
          </p:cNvGraphicFramePr>
          <p:nvPr/>
        </p:nvGraphicFramePr>
        <p:xfrm>
          <a:off x="261927" y="2561343"/>
          <a:ext cx="6096000" cy="684628"/>
        </p:xfrm>
        <a:graphic>
          <a:graphicData uri="http://schemas.openxmlformats.org/drawingml/2006/table">
            <a:tbl>
              <a:tblPr firstRow="1" bandRow="1">
                <a:tableStyleId>{5C22544A-7EE6-4342-B048-85BDC9FD1C3A}</a:tableStyleId>
              </a:tblPr>
              <a:tblGrid>
                <a:gridCol w="1524000">
                  <a:extLst>
                    <a:ext uri="{9D8B030D-6E8A-4147-A177-3AD203B41FA5}">
                      <a16:colId xmlns:a16="http://schemas.microsoft.com/office/drawing/2014/main" val="1249041726"/>
                    </a:ext>
                  </a:extLst>
                </a:gridCol>
                <a:gridCol w="1524000">
                  <a:extLst>
                    <a:ext uri="{9D8B030D-6E8A-4147-A177-3AD203B41FA5}">
                      <a16:colId xmlns:a16="http://schemas.microsoft.com/office/drawing/2014/main" val="2013342307"/>
                    </a:ext>
                  </a:extLst>
                </a:gridCol>
                <a:gridCol w="1524000">
                  <a:extLst>
                    <a:ext uri="{9D8B030D-6E8A-4147-A177-3AD203B41FA5}">
                      <a16:colId xmlns:a16="http://schemas.microsoft.com/office/drawing/2014/main" val="1310915527"/>
                    </a:ext>
                  </a:extLst>
                </a:gridCol>
                <a:gridCol w="1524000">
                  <a:extLst>
                    <a:ext uri="{9D8B030D-6E8A-4147-A177-3AD203B41FA5}">
                      <a16:colId xmlns:a16="http://schemas.microsoft.com/office/drawing/2014/main" val="2962487343"/>
                    </a:ext>
                  </a:extLst>
                </a:gridCol>
              </a:tblGrid>
              <a:tr h="342314">
                <a:tc gridSpan="4">
                  <a:txBody>
                    <a:bodyPr/>
                    <a:lstStyle/>
                    <a:p>
                      <a:pPr algn="ctr"/>
                      <a:r>
                        <a:rPr lang="en-GB" sz="1300" b="1" dirty="0"/>
                        <a:t>Invertebrate Groups</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3932195826"/>
                  </a:ext>
                </a:extLst>
              </a:tr>
              <a:tr h="342314">
                <a:tc>
                  <a:txBody>
                    <a:bodyPr/>
                    <a:lstStyle/>
                    <a:p>
                      <a:pPr algn="ctr"/>
                      <a:r>
                        <a:rPr lang="en-GB" sz="1300" b="1" dirty="0"/>
                        <a:t>Insects</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00000"/>
                    </a:solidFill>
                  </a:tcPr>
                </a:tc>
                <a:tc>
                  <a:txBody>
                    <a:bodyPr/>
                    <a:lstStyle/>
                    <a:p>
                      <a:pPr algn="ctr"/>
                      <a:r>
                        <a:rPr lang="en-GB" sz="1300" b="1" dirty="0"/>
                        <a:t>Arachnids</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C000"/>
                    </a:solidFill>
                  </a:tcPr>
                </a:tc>
                <a:tc>
                  <a:txBody>
                    <a:bodyPr/>
                    <a:lstStyle/>
                    <a:p>
                      <a:pPr algn="ctr"/>
                      <a:r>
                        <a:rPr lang="en-GB" sz="1300" b="1" dirty="0"/>
                        <a:t>Crustaceans</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FF00"/>
                    </a:solidFill>
                  </a:tcPr>
                </a:tc>
                <a:tc>
                  <a:txBody>
                    <a:bodyPr/>
                    <a:lstStyle/>
                    <a:p>
                      <a:pPr algn="ctr"/>
                      <a:r>
                        <a:rPr lang="en-GB" sz="1300" b="1" dirty="0"/>
                        <a:t>Molluscs</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50"/>
                    </a:solidFill>
                  </a:tcPr>
                </a:tc>
                <a:extLst>
                  <a:ext uri="{0D108BD9-81ED-4DB2-BD59-A6C34878D82A}">
                    <a16:rowId xmlns:a16="http://schemas.microsoft.com/office/drawing/2014/main" val="3762175508"/>
                  </a:ext>
                </a:extLst>
              </a:tr>
            </a:tbl>
          </a:graphicData>
        </a:graphic>
      </p:graphicFrame>
      <p:graphicFrame>
        <p:nvGraphicFramePr>
          <p:cNvPr id="13" name="Table 13">
            <a:extLst>
              <a:ext uri="{FF2B5EF4-FFF2-40B4-BE49-F238E27FC236}">
                <a16:creationId xmlns:a16="http://schemas.microsoft.com/office/drawing/2014/main" id="{0D8A1880-8636-480A-99CF-DDE44C710A56}"/>
              </a:ext>
            </a:extLst>
          </p:cNvPr>
          <p:cNvGraphicFramePr>
            <a:graphicFrameLocks noGrp="1"/>
          </p:cNvGraphicFramePr>
          <p:nvPr/>
        </p:nvGraphicFramePr>
        <p:xfrm>
          <a:off x="261927" y="485690"/>
          <a:ext cx="6096000" cy="1130105"/>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3601104080"/>
                    </a:ext>
                  </a:extLst>
                </a:gridCol>
              </a:tblGrid>
              <a:tr h="342314">
                <a:tc>
                  <a:txBody>
                    <a:bodyPr/>
                    <a:lstStyle/>
                    <a:p>
                      <a:r>
                        <a:rPr lang="en-GB" sz="1500" dirty="0"/>
                        <a:t>What is Classification?</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53831364"/>
                  </a:ext>
                </a:extLst>
              </a:tr>
              <a:tr h="787791">
                <a:tc>
                  <a:txBody>
                    <a:bodyPr/>
                    <a:lstStyle/>
                    <a:p>
                      <a:pPr rtl="0" fontAlgn="base">
                        <a:spcBef>
                          <a:spcPts val="0"/>
                        </a:spcBef>
                        <a:spcAft>
                          <a:spcPts val="0"/>
                        </a:spcAft>
                      </a:pPr>
                      <a:r>
                        <a:rPr lang="en-GB" sz="900" b="0" i="0" u="none" strike="noStrike" dirty="0">
                          <a:solidFill>
                            <a:srgbClr val="000000"/>
                          </a:solidFill>
                          <a:effectLst/>
                          <a:latin typeface="Gill Sans"/>
                        </a:rPr>
                        <a:t>Living things (including plants, animals and microorganisms) can be classified.</a:t>
                      </a:r>
                    </a:p>
                    <a:p>
                      <a:pPr rtl="0" fontAlgn="base">
                        <a:spcBef>
                          <a:spcPts val="0"/>
                        </a:spcBef>
                        <a:spcAft>
                          <a:spcPts val="0"/>
                        </a:spcAft>
                        <a:buFont typeface="Arial" panose="020B0604020202020204" pitchFamily="34" charset="0"/>
                        <a:buChar char="•"/>
                      </a:pPr>
                      <a:r>
                        <a:rPr lang="en-GB" sz="900" b="0" i="0" u="none" strike="noStrike" dirty="0">
                          <a:solidFill>
                            <a:srgbClr val="231F20"/>
                          </a:solidFill>
                          <a:effectLst/>
                          <a:latin typeface="Gill Sans"/>
                        </a:rPr>
                        <a:t>Animals are divided into two main groups. Animals that have a backbone are called vertebrates. Animals that don't have a backbone are called invertebrates.</a:t>
                      </a:r>
                    </a:p>
                    <a:p>
                      <a:pPr rtl="0" fontAlgn="base">
                        <a:spcBef>
                          <a:spcPts val="0"/>
                        </a:spcBef>
                        <a:spcAft>
                          <a:spcPts val="0"/>
                        </a:spcAft>
                        <a:buFont typeface="Arial" panose="020B0604020202020204" pitchFamily="34" charset="0"/>
                        <a:buChar char="•"/>
                      </a:pPr>
                      <a:r>
                        <a:rPr lang="en-GB" sz="900" b="0" i="0" u="none" strike="noStrike" dirty="0">
                          <a:solidFill>
                            <a:srgbClr val="231F20"/>
                          </a:solidFill>
                          <a:effectLst/>
                          <a:latin typeface="Gill Sans"/>
                        </a:rPr>
                        <a:t>Vertebrates and invertebrates are divided into smaller groups.</a:t>
                      </a:r>
                    </a:p>
                    <a:p>
                      <a:pPr rtl="0" fontAlgn="base">
                        <a:spcBef>
                          <a:spcPts val="0"/>
                        </a:spcBef>
                        <a:spcAft>
                          <a:spcPts val="0"/>
                        </a:spcAft>
                        <a:buFont typeface="Arial" panose="020B0604020202020204" pitchFamily="34" charset="0"/>
                        <a:buChar char="•"/>
                      </a:pPr>
                      <a:r>
                        <a:rPr lang="en-GB" sz="900" dirty="0"/>
                        <a:t>Plants can be classified in their own groups.</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80895734"/>
                  </a:ext>
                </a:extLst>
              </a:tr>
            </a:tbl>
          </a:graphicData>
        </a:graphic>
      </p:graphicFrame>
      <p:cxnSp>
        <p:nvCxnSpPr>
          <p:cNvPr id="15" name="Straight Arrow Connector 14">
            <a:extLst>
              <a:ext uri="{FF2B5EF4-FFF2-40B4-BE49-F238E27FC236}">
                <a16:creationId xmlns:a16="http://schemas.microsoft.com/office/drawing/2014/main" id="{337A261B-1E6D-4B8B-B859-48CEE8CCFDCD}"/>
              </a:ext>
            </a:extLst>
          </p:cNvPr>
          <p:cNvCxnSpPr>
            <a:cxnSpLocks/>
            <a:stCxn id="13" idx="2"/>
            <a:endCxn id="11" idx="0"/>
          </p:cNvCxnSpPr>
          <p:nvPr/>
        </p:nvCxnSpPr>
        <p:spPr>
          <a:xfrm>
            <a:off x="3309927" y="1615795"/>
            <a:ext cx="0" cy="12443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7" name="Straight Arrow Connector 16">
            <a:extLst>
              <a:ext uri="{FF2B5EF4-FFF2-40B4-BE49-F238E27FC236}">
                <a16:creationId xmlns:a16="http://schemas.microsoft.com/office/drawing/2014/main" id="{82F1C29E-BA5E-4DEE-A8F8-1FFB8B1D90B3}"/>
              </a:ext>
            </a:extLst>
          </p:cNvPr>
          <p:cNvCxnSpPr>
            <a:cxnSpLocks/>
            <a:stCxn id="11" idx="2"/>
            <a:endCxn id="12" idx="0"/>
          </p:cNvCxnSpPr>
          <p:nvPr/>
        </p:nvCxnSpPr>
        <p:spPr>
          <a:xfrm>
            <a:off x="3309927" y="2424852"/>
            <a:ext cx="0" cy="13649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aphicFrame>
        <p:nvGraphicFramePr>
          <p:cNvPr id="20" name="Table 20">
            <a:extLst>
              <a:ext uri="{FF2B5EF4-FFF2-40B4-BE49-F238E27FC236}">
                <a16:creationId xmlns:a16="http://schemas.microsoft.com/office/drawing/2014/main" id="{507C7FA7-7C00-4E0E-ADF2-E00D921CB27D}"/>
              </a:ext>
            </a:extLst>
          </p:cNvPr>
          <p:cNvGraphicFramePr>
            <a:graphicFrameLocks noGrp="1"/>
          </p:cNvGraphicFramePr>
          <p:nvPr/>
        </p:nvGraphicFramePr>
        <p:xfrm>
          <a:off x="261927" y="3407595"/>
          <a:ext cx="6096000" cy="684628"/>
        </p:xfrm>
        <a:graphic>
          <a:graphicData uri="http://schemas.openxmlformats.org/drawingml/2006/table">
            <a:tbl>
              <a:tblPr firstRow="1" bandRow="1">
                <a:tableStyleId>{5C22544A-7EE6-4342-B048-85BDC9FD1C3A}</a:tableStyleId>
              </a:tblPr>
              <a:tblGrid>
                <a:gridCol w="1524000">
                  <a:extLst>
                    <a:ext uri="{9D8B030D-6E8A-4147-A177-3AD203B41FA5}">
                      <a16:colId xmlns:a16="http://schemas.microsoft.com/office/drawing/2014/main" val="1339960541"/>
                    </a:ext>
                  </a:extLst>
                </a:gridCol>
                <a:gridCol w="1524000">
                  <a:extLst>
                    <a:ext uri="{9D8B030D-6E8A-4147-A177-3AD203B41FA5}">
                      <a16:colId xmlns:a16="http://schemas.microsoft.com/office/drawing/2014/main" val="183048895"/>
                    </a:ext>
                  </a:extLst>
                </a:gridCol>
                <a:gridCol w="1524000">
                  <a:extLst>
                    <a:ext uri="{9D8B030D-6E8A-4147-A177-3AD203B41FA5}">
                      <a16:colId xmlns:a16="http://schemas.microsoft.com/office/drawing/2014/main" val="4192186210"/>
                    </a:ext>
                  </a:extLst>
                </a:gridCol>
                <a:gridCol w="1524000">
                  <a:extLst>
                    <a:ext uri="{9D8B030D-6E8A-4147-A177-3AD203B41FA5}">
                      <a16:colId xmlns:a16="http://schemas.microsoft.com/office/drawing/2014/main" val="2419187608"/>
                    </a:ext>
                  </a:extLst>
                </a:gridCol>
              </a:tblGrid>
              <a:tr h="342314">
                <a:tc gridSpan="4">
                  <a:txBody>
                    <a:bodyPr/>
                    <a:lstStyle/>
                    <a:p>
                      <a:pPr algn="ctr"/>
                      <a:r>
                        <a:rPr lang="en-GB" sz="1300" b="1" dirty="0"/>
                        <a:t>Plant Groups</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2998823781"/>
                  </a:ext>
                </a:extLst>
              </a:tr>
              <a:tr h="342314">
                <a:tc>
                  <a:txBody>
                    <a:bodyPr/>
                    <a:lstStyle/>
                    <a:p>
                      <a:pPr algn="ctr"/>
                      <a:r>
                        <a:rPr lang="en-GB" sz="1300" b="1" dirty="0"/>
                        <a:t>Mosses</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00000"/>
                    </a:solidFill>
                  </a:tcPr>
                </a:tc>
                <a:tc>
                  <a:txBody>
                    <a:bodyPr/>
                    <a:lstStyle/>
                    <a:p>
                      <a:pPr algn="ctr"/>
                      <a:r>
                        <a:rPr lang="en-GB" sz="1300" b="1" dirty="0"/>
                        <a:t>Ferns</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C000"/>
                    </a:solidFill>
                  </a:tcPr>
                </a:tc>
                <a:tc>
                  <a:txBody>
                    <a:bodyPr/>
                    <a:lstStyle/>
                    <a:p>
                      <a:pPr algn="ctr"/>
                      <a:r>
                        <a:rPr lang="en-GB" sz="1300" b="1" dirty="0"/>
                        <a:t>Conifers</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FF00"/>
                    </a:solidFill>
                  </a:tcPr>
                </a:tc>
                <a:tc>
                  <a:txBody>
                    <a:bodyPr/>
                    <a:lstStyle/>
                    <a:p>
                      <a:pPr algn="ctr"/>
                      <a:r>
                        <a:rPr lang="en-GB" sz="1300" b="1" dirty="0"/>
                        <a:t>Flowering Plants</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B050"/>
                    </a:solidFill>
                  </a:tcPr>
                </a:tc>
                <a:extLst>
                  <a:ext uri="{0D108BD9-81ED-4DB2-BD59-A6C34878D82A}">
                    <a16:rowId xmlns:a16="http://schemas.microsoft.com/office/drawing/2014/main" val="1136316638"/>
                  </a:ext>
                </a:extLst>
              </a:tr>
            </a:tbl>
          </a:graphicData>
        </a:graphic>
      </p:graphicFrame>
      <p:graphicFrame>
        <p:nvGraphicFramePr>
          <p:cNvPr id="21" name="Table 21">
            <a:extLst>
              <a:ext uri="{FF2B5EF4-FFF2-40B4-BE49-F238E27FC236}">
                <a16:creationId xmlns:a16="http://schemas.microsoft.com/office/drawing/2014/main" id="{309A3316-3074-4130-8B9C-8667CDA68EA6}"/>
              </a:ext>
            </a:extLst>
          </p:cNvPr>
          <p:cNvGraphicFramePr>
            <a:graphicFrameLocks noGrp="1"/>
          </p:cNvGraphicFramePr>
          <p:nvPr/>
        </p:nvGraphicFramePr>
        <p:xfrm>
          <a:off x="6455060" y="490314"/>
          <a:ext cx="2482614" cy="1713660"/>
        </p:xfrm>
        <a:graphic>
          <a:graphicData uri="http://schemas.openxmlformats.org/drawingml/2006/table">
            <a:tbl>
              <a:tblPr firstRow="1" bandRow="1">
                <a:tableStyleId>{5C22544A-7EE6-4342-B048-85BDC9FD1C3A}</a:tableStyleId>
              </a:tblPr>
              <a:tblGrid>
                <a:gridCol w="1241307">
                  <a:extLst>
                    <a:ext uri="{9D8B030D-6E8A-4147-A177-3AD203B41FA5}">
                      <a16:colId xmlns:a16="http://schemas.microsoft.com/office/drawing/2014/main" val="2087165215"/>
                    </a:ext>
                  </a:extLst>
                </a:gridCol>
                <a:gridCol w="1241307">
                  <a:extLst>
                    <a:ext uri="{9D8B030D-6E8A-4147-A177-3AD203B41FA5}">
                      <a16:colId xmlns:a16="http://schemas.microsoft.com/office/drawing/2014/main" val="2308430850"/>
                    </a:ext>
                  </a:extLst>
                </a:gridCol>
              </a:tblGrid>
              <a:tr h="309489">
                <a:tc gridSpan="2">
                  <a:txBody>
                    <a:bodyPr/>
                    <a:lstStyle/>
                    <a:p>
                      <a:r>
                        <a:rPr lang="en-GB" sz="1500" dirty="0"/>
                        <a:t>What are microorganisms?</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hMerge="1">
                  <a:txBody>
                    <a:bodyPr/>
                    <a:lstStyle/>
                    <a:p>
                      <a:r>
                        <a:rPr lang="en-GB" sz="1600" dirty="0"/>
                        <a:t>What are microorganisms?</a:t>
                      </a:r>
                    </a:p>
                  </a:txBody>
                  <a:tcPr/>
                </a:tc>
                <a:extLst>
                  <a:ext uri="{0D108BD9-81ED-4DB2-BD59-A6C34878D82A}">
                    <a16:rowId xmlns:a16="http://schemas.microsoft.com/office/drawing/2014/main" val="76856946"/>
                  </a:ext>
                </a:extLst>
              </a:tr>
              <a:tr h="429524">
                <a:tc gridSpan="2">
                  <a:txBody>
                    <a:bodyPr/>
                    <a:lstStyle/>
                    <a:p>
                      <a:r>
                        <a:rPr lang="en-GB" sz="1000" dirty="0"/>
                        <a:t>Microorganisms are tiny living things. These can be divided into groups</a:t>
                      </a:r>
                      <a:endParaRPr lang="en-GB" sz="1700" dirty="0"/>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hMerge="1">
                  <a:txBody>
                    <a:bodyPr/>
                    <a:lstStyle/>
                    <a:p>
                      <a:r>
                        <a:rPr lang="en-GB" sz="1050" dirty="0"/>
                        <a:t>Microorganisms are tiny living things. These can be divided into groups</a:t>
                      </a:r>
                      <a:endParaRPr lang="en-GB" dirty="0"/>
                    </a:p>
                  </a:txBody>
                  <a:tcPr/>
                </a:tc>
                <a:extLst>
                  <a:ext uri="{0D108BD9-81ED-4DB2-BD59-A6C34878D82A}">
                    <a16:rowId xmlns:a16="http://schemas.microsoft.com/office/drawing/2014/main" val="828737255"/>
                  </a:ext>
                </a:extLst>
              </a:tr>
              <a:tr h="429524">
                <a:tc>
                  <a:txBody>
                    <a:bodyPr/>
                    <a:lstStyle/>
                    <a:p>
                      <a:r>
                        <a:rPr lang="en-GB" sz="1700" dirty="0"/>
                        <a:t>Bacteria</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C00000"/>
                    </a:solidFill>
                  </a:tcPr>
                </a:tc>
                <a:tc>
                  <a:txBody>
                    <a:bodyPr/>
                    <a:lstStyle/>
                    <a:p>
                      <a:r>
                        <a:rPr lang="en-GB" sz="1700" dirty="0"/>
                        <a:t>Fungi</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2126820929"/>
                  </a:ext>
                </a:extLst>
              </a:tr>
              <a:tr h="527538">
                <a:tc gridSpan="2">
                  <a:txBody>
                    <a:bodyPr/>
                    <a:lstStyle/>
                    <a:p>
                      <a:r>
                        <a:rPr lang="en-GB" sz="1000" dirty="0"/>
                        <a:t>Note: Viruses are not generally considered by scientists to be living things, so are not included in this category. </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hMerge="1">
                  <a:txBody>
                    <a:bodyPr/>
                    <a:lstStyle/>
                    <a:p>
                      <a:endParaRPr lang="en-GB" dirty="0"/>
                    </a:p>
                  </a:txBody>
                  <a:tcPr>
                    <a:solidFill>
                      <a:schemeClr val="accent1">
                        <a:lumMod val="20000"/>
                        <a:lumOff val="80000"/>
                      </a:schemeClr>
                    </a:solidFill>
                  </a:tcPr>
                </a:tc>
                <a:extLst>
                  <a:ext uri="{0D108BD9-81ED-4DB2-BD59-A6C34878D82A}">
                    <a16:rowId xmlns:a16="http://schemas.microsoft.com/office/drawing/2014/main" val="1848232053"/>
                  </a:ext>
                </a:extLst>
              </a:tr>
            </a:tbl>
          </a:graphicData>
        </a:graphic>
      </p:graphicFrame>
      <p:pic>
        <p:nvPicPr>
          <p:cNvPr id="16386" name="Picture 2" descr="Carl Linnaeus | New Scientist">
            <a:extLst>
              <a:ext uri="{FF2B5EF4-FFF2-40B4-BE49-F238E27FC236}">
                <a16:creationId xmlns:a16="http://schemas.microsoft.com/office/drawing/2014/main" id="{4260212A-C817-4340-B333-DC3B30D3E24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4338"/>
          <a:stretch/>
        </p:blipFill>
        <p:spPr bwMode="auto">
          <a:xfrm>
            <a:off x="6455060" y="2267680"/>
            <a:ext cx="2482614" cy="212614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2" name="Table 22">
            <a:extLst>
              <a:ext uri="{FF2B5EF4-FFF2-40B4-BE49-F238E27FC236}">
                <a16:creationId xmlns:a16="http://schemas.microsoft.com/office/drawing/2014/main" id="{42FC765D-D4CF-49FE-84CA-ACA5CF13D638}"/>
              </a:ext>
            </a:extLst>
          </p:cNvPr>
          <p:cNvGraphicFramePr>
            <a:graphicFrameLocks noGrp="1"/>
          </p:cNvGraphicFramePr>
          <p:nvPr/>
        </p:nvGraphicFramePr>
        <p:xfrm>
          <a:off x="6462053" y="4457265"/>
          <a:ext cx="2475621" cy="866418"/>
        </p:xfrm>
        <a:graphic>
          <a:graphicData uri="http://schemas.openxmlformats.org/drawingml/2006/table">
            <a:tbl>
              <a:tblPr firstRow="1" bandRow="1">
                <a:tableStyleId>{5C22544A-7EE6-4342-B048-85BDC9FD1C3A}</a:tableStyleId>
              </a:tblPr>
              <a:tblGrid>
                <a:gridCol w="2475621">
                  <a:extLst>
                    <a:ext uri="{9D8B030D-6E8A-4147-A177-3AD203B41FA5}">
                      <a16:colId xmlns:a16="http://schemas.microsoft.com/office/drawing/2014/main" val="1535520481"/>
                    </a:ext>
                  </a:extLst>
                </a:gridCol>
              </a:tblGrid>
              <a:tr h="309489">
                <a:tc>
                  <a:txBody>
                    <a:bodyPr/>
                    <a:lstStyle/>
                    <a:p>
                      <a:r>
                        <a:rPr lang="en-GB" sz="1500" dirty="0"/>
                        <a:t>Who is Carl Linnaeus?</a:t>
                      </a:r>
                      <a:endParaRPr lang="en-GB" sz="1700" dirty="0"/>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27988600"/>
                  </a:ext>
                </a:extLst>
              </a:tr>
              <a:tr h="55341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i="0" u="none" strike="noStrike" dirty="0">
                          <a:solidFill>
                            <a:srgbClr val="000000"/>
                          </a:solidFill>
                          <a:effectLst/>
                          <a:latin typeface="Gill Sans"/>
                        </a:rPr>
                        <a:t>Carl Linnaeus is famous for his work in taxonomy, the science of identifying, naming and classifying organisms.</a:t>
                      </a:r>
                      <a:endParaRPr lang="en-GB" sz="1700" b="0" i="0" u="none" strike="noStrike" dirty="0">
                        <a:solidFill>
                          <a:srgbClr val="231F20"/>
                        </a:solidFill>
                        <a:effectLst/>
                        <a:latin typeface="Gill Sans"/>
                      </a:endParaRP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36901222"/>
                  </a:ext>
                </a:extLst>
              </a:tr>
            </a:tbl>
          </a:graphicData>
        </a:graphic>
      </p:graphicFrame>
      <p:graphicFrame>
        <p:nvGraphicFramePr>
          <p:cNvPr id="23" name="Table 23">
            <a:extLst>
              <a:ext uri="{FF2B5EF4-FFF2-40B4-BE49-F238E27FC236}">
                <a16:creationId xmlns:a16="http://schemas.microsoft.com/office/drawing/2014/main" id="{4962AE98-82EF-469E-B7F9-21B58E2683F1}"/>
              </a:ext>
            </a:extLst>
          </p:cNvPr>
          <p:cNvGraphicFramePr>
            <a:graphicFrameLocks noGrp="1"/>
          </p:cNvGraphicFramePr>
          <p:nvPr/>
        </p:nvGraphicFramePr>
        <p:xfrm>
          <a:off x="259917" y="4253847"/>
          <a:ext cx="2482614" cy="2127738"/>
        </p:xfrm>
        <a:graphic>
          <a:graphicData uri="http://schemas.openxmlformats.org/drawingml/2006/table">
            <a:tbl>
              <a:tblPr firstRow="1" bandRow="1">
                <a:tableStyleId>{5C22544A-7EE6-4342-B048-85BDC9FD1C3A}</a:tableStyleId>
              </a:tblPr>
              <a:tblGrid>
                <a:gridCol w="2482614">
                  <a:extLst>
                    <a:ext uri="{9D8B030D-6E8A-4147-A177-3AD203B41FA5}">
                      <a16:colId xmlns:a16="http://schemas.microsoft.com/office/drawing/2014/main" val="4050949432"/>
                    </a:ext>
                  </a:extLst>
                </a:gridCol>
              </a:tblGrid>
              <a:tr h="844062">
                <a:tc>
                  <a:txBody>
                    <a:bodyPr/>
                    <a:lstStyle/>
                    <a:p>
                      <a:r>
                        <a:rPr lang="en-GB" sz="1700" dirty="0"/>
                        <a:t>How are living things classified into these groups?</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75442966"/>
                  </a:ext>
                </a:extLst>
              </a:tr>
              <a:tr h="126609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u="none" strike="noStrike" dirty="0">
                          <a:solidFill>
                            <a:srgbClr val="000000"/>
                          </a:solidFill>
                          <a:effectLst/>
                          <a:latin typeface="Gill Sans"/>
                        </a:rPr>
                        <a:t>Living things are classified into broad groups according to common observable characteristics and based on similarities and differences, including micro-organisms, plants and animals.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u="none" strike="noStrike" dirty="0">
                          <a:solidFill>
                            <a:srgbClr val="000000"/>
                          </a:solidFill>
                          <a:effectLst/>
                          <a:latin typeface="Gill Sans"/>
                        </a:rPr>
                        <a:t>For example: all the animals in the ‘birds’ group have feathers.</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64098232"/>
                  </a:ext>
                </a:extLst>
              </a:tr>
            </a:tbl>
          </a:graphicData>
        </a:graphic>
      </p:graphicFrame>
      <p:graphicFrame>
        <p:nvGraphicFramePr>
          <p:cNvPr id="25" name="Table 23">
            <a:extLst>
              <a:ext uri="{FF2B5EF4-FFF2-40B4-BE49-F238E27FC236}">
                <a16:creationId xmlns:a16="http://schemas.microsoft.com/office/drawing/2014/main" id="{4CEDACAF-8B88-44E0-9807-7EEFEA98E958}"/>
              </a:ext>
            </a:extLst>
          </p:cNvPr>
          <p:cNvGraphicFramePr>
            <a:graphicFrameLocks noGrp="1"/>
          </p:cNvGraphicFramePr>
          <p:nvPr/>
        </p:nvGraphicFramePr>
        <p:xfrm>
          <a:off x="2846364" y="4260934"/>
          <a:ext cx="3511563" cy="2103066"/>
        </p:xfrm>
        <a:graphic>
          <a:graphicData uri="http://schemas.openxmlformats.org/drawingml/2006/table">
            <a:tbl>
              <a:tblPr firstRow="1" bandRow="1">
                <a:tableStyleId>{5C22544A-7EE6-4342-B048-85BDC9FD1C3A}</a:tableStyleId>
              </a:tblPr>
              <a:tblGrid>
                <a:gridCol w="3511563">
                  <a:extLst>
                    <a:ext uri="{9D8B030D-6E8A-4147-A177-3AD203B41FA5}">
                      <a16:colId xmlns:a16="http://schemas.microsoft.com/office/drawing/2014/main" val="4050949432"/>
                    </a:ext>
                  </a:extLst>
                </a:gridCol>
              </a:tblGrid>
              <a:tr h="360525">
                <a:tc>
                  <a:txBody>
                    <a:bodyPr/>
                    <a:lstStyle/>
                    <a:p>
                      <a:r>
                        <a:rPr lang="en-GB" sz="1700" dirty="0"/>
                        <a:t>Why do we classify?</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75442966"/>
                  </a:ext>
                </a:extLst>
              </a:tr>
              <a:tr h="1742541">
                <a:tc>
                  <a:txBody>
                    <a:bodyPr/>
                    <a:lstStyle/>
                    <a:p>
                      <a:r>
                        <a:rPr lang="en-GB" sz="1000" dirty="0"/>
                        <a:t>When you see an organism that you have never seen before, you probably group it with other, similar organisms without even thinking about it. You would probably classify it on the basis of obvious physical characteristics. For example, if an organism is green and has leaves, no doubt you would classify it as a plant. Scientists also group together similar organisms. The science of classifying living things is called taxonomy. Scientists classify living things in order to organise and make sense of the incredible diversity of life. They group together organisms that have similar characteristics and also that have similar DNA.</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64098232"/>
                  </a:ext>
                </a:extLst>
              </a:tr>
            </a:tbl>
          </a:graphicData>
        </a:graphic>
      </p:graphicFrame>
    </p:spTree>
    <p:extLst>
      <p:ext uri="{BB962C8B-B14F-4D97-AF65-F5344CB8AC3E}">
        <p14:creationId xmlns:p14="http://schemas.microsoft.com/office/powerpoint/2010/main" val="29918756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CC0D43BD-8C15-419A-BF86-5B769788C24A}"/>
              </a:ext>
            </a:extLst>
          </p:cNvPr>
          <p:cNvCxnSpPr>
            <a:cxnSpLocks/>
          </p:cNvCxnSpPr>
          <p:nvPr/>
        </p:nvCxnSpPr>
        <p:spPr>
          <a:xfrm>
            <a:off x="4572000" y="263769"/>
            <a:ext cx="0" cy="6330462"/>
          </a:xfrm>
          <a:prstGeom prst="line">
            <a:avLst/>
          </a:prstGeom>
        </p:spPr>
        <p:style>
          <a:lnRef idx="1">
            <a:schemeClr val="accent1"/>
          </a:lnRef>
          <a:fillRef idx="0">
            <a:schemeClr val="accent1"/>
          </a:fillRef>
          <a:effectRef idx="0">
            <a:schemeClr val="accent1"/>
          </a:effectRef>
          <a:fontRef idx="minor">
            <a:schemeClr val="tx1"/>
          </a:fontRef>
        </p:style>
      </p:cxnSp>
      <p:graphicFrame>
        <p:nvGraphicFramePr>
          <p:cNvPr id="3" name="Table 10">
            <a:extLst>
              <a:ext uri="{FF2B5EF4-FFF2-40B4-BE49-F238E27FC236}">
                <a16:creationId xmlns:a16="http://schemas.microsoft.com/office/drawing/2014/main" id="{8C6F3C25-CA33-417A-8D1C-85BB20408EE4}"/>
              </a:ext>
            </a:extLst>
          </p:cNvPr>
          <p:cNvGraphicFramePr>
            <a:graphicFrameLocks noGrp="1"/>
          </p:cNvGraphicFramePr>
          <p:nvPr/>
        </p:nvGraphicFramePr>
        <p:xfrm>
          <a:off x="4738344" y="376311"/>
          <a:ext cx="2721552" cy="6111240"/>
        </p:xfrm>
        <a:graphic>
          <a:graphicData uri="http://schemas.openxmlformats.org/drawingml/2006/table">
            <a:tbl>
              <a:tblPr firstRow="1" bandRow="1">
                <a:tableStyleId>{5C22544A-7EE6-4342-B048-85BDC9FD1C3A}</a:tableStyleId>
              </a:tblPr>
              <a:tblGrid>
                <a:gridCol w="759597">
                  <a:extLst>
                    <a:ext uri="{9D8B030D-6E8A-4147-A177-3AD203B41FA5}">
                      <a16:colId xmlns:a16="http://schemas.microsoft.com/office/drawing/2014/main" val="3125060316"/>
                    </a:ext>
                  </a:extLst>
                </a:gridCol>
                <a:gridCol w="1961955">
                  <a:extLst>
                    <a:ext uri="{9D8B030D-6E8A-4147-A177-3AD203B41FA5}">
                      <a16:colId xmlns:a16="http://schemas.microsoft.com/office/drawing/2014/main" val="23005282"/>
                    </a:ext>
                  </a:extLst>
                </a:gridCol>
              </a:tblGrid>
              <a:tr h="337625">
                <a:tc gridSpan="2">
                  <a:txBody>
                    <a:bodyPr/>
                    <a:lstStyle/>
                    <a:p>
                      <a:pPr algn="ctr"/>
                      <a:r>
                        <a:rPr lang="en-GB" sz="1700" dirty="0"/>
                        <a:t>Key Vocabulary</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hMerge="1">
                  <a:txBody>
                    <a:bodyPr/>
                    <a:lstStyle/>
                    <a:p>
                      <a:endParaRPr lang="en-GB" dirty="0"/>
                    </a:p>
                  </a:txBody>
                  <a:tcPr/>
                </a:tc>
                <a:extLst>
                  <a:ext uri="{0D108BD9-81ED-4DB2-BD59-A6C34878D82A}">
                    <a16:rowId xmlns:a16="http://schemas.microsoft.com/office/drawing/2014/main" val="2777356330"/>
                  </a:ext>
                </a:extLst>
              </a:tr>
              <a:tr h="506437">
                <a:tc>
                  <a:txBody>
                    <a:bodyPr/>
                    <a:lstStyle/>
                    <a:p>
                      <a:pPr algn="ctr"/>
                      <a:r>
                        <a:rPr lang="en-GB" sz="800" b="1" dirty="0"/>
                        <a:t>Amphibian</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l"/>
                      <a:r>
                        <a:rPr lang="en-GB" sz="900" dirty="0"/>
                        <a:t>Have lungs, backbone, cold-blooded, slimy wet skin, can live in water and on land</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79275278"/>
                  </a:ext>
                </a:extLst>
              </a:tr>
              <a:tr h="365760">
                <a:tc>
                  <a:txBody>
                    <a:bodyPr/>
                    <a:lstStyle/>
                    <a:p>
                      <a:pPr algn="ctr"/>
                      <a:r>
                        <a:rPr lang="en-GB" sz="800" b="1" dirty="0"/>
                        <a:t>Bird</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l"/>
                      <a:r>
                        <a:rPr lang="en-GB" sz="900" dirty="0"/>
                        <a:t>Warm-blooded, feathers, beaks, lay eggs, have a backbone</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18182587"/>
                  </a:ext>
                </a:extLst>
              </a:tr>
              <a:tr h="365760">
                <a:tc>
                  <a:txBody>
                    <a:bodyPr/>
                    <a:lstStyle/>
                    <a:p>
                      <a:pPr algn="ctr"/>
                      <a:r>
                        <a:rPr lang="en-GB" sz="700" b="1" dirty="0"/>
                        <a:t>Characteristic</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l"/>
                      <a:r>
                        <a:rPr lang="en-GB" sz="900" dirty="0"/>
                        <a:t>The distinguishing features or qualities that are specific to a species</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95259770"/>
                  </a:ext>
                </a:extLst>
              </a:tr>
              <a:tr h="506437">
                <a:tc>
                  <a:txBody>
                    <a:bodyPr/>
                    <a:lstStyle/>
                    <a:p>
                      <a:pPr algn="ctr"/>
                      <a:r>
                        <a:rPr lang="en-GB" sz="800" b="1" dirty="0"/>
                        <a:t>Classification key</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l"/>
                      <a:r>
                        <a:rPr lang="en-GB" sz="900" dirty="0"/>
                        <a:t>A classification key is a series of questions that determine an organism's physical characteristics</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5646886"/>
                  </a:ext>
                </a:extLst>
              </a:tr>
              <a:tr h="365760">
                <a:tc>
                  <a:txBody>
                    <a:bodyPr/>
                    <a:lstStyle/>
                    <a:p>
                      <a:pPr algn="ctr"/>
                      <a:r>
                        <a:rPr lang="en-GB" sz="800" b="1" dirty="0"/>
                        <a:t>Classify</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l"/>
                      <a:r>
                        <a:rPr lang="en-GB" sz="900" dirty="0"/>
                        <a:t>Arrange and order according to shared characteristics</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4147301"/>
                  </a:ext>
                </a:extLst>
              </a:tr>
              <a:tr h="3657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dirty="0"/>
                        <a:t>Difference</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l"/>
                      <a:r>
                        <a:rPr lang="en-GB" sz="900" dirty="0"/>
                        <a:t>Something that is not the same, not similar.</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29291650"/>
                  </a:ext>
                </a:extLst>
              </a:tr>
              <a:tr h="365760">
                <a:tc>
                  <a:txBody>
                    <a:bodyPr/>
                    <a:lstStyle/>
                    <a:p>
                      <a:pPr algn="ctr"/>
                      <a:r>
                        <a:rPr lang="en-GB" sz="800" b="1" dirty="0"/>
                        <a:t>Fish</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l"/>
                      <a:r>
                        <a:rPr lang="en-GB" sz="900" dirty="0"/>
                        <a:t>Have fins, a backbone, cold-blooded, use gills to breathe</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96160801"/>
                  </a:ext>
                </a:extLst>
              </a:tr>
              <a:tr h="225083">
                <a:tc>
                  <a:txBody>
                    <a:bodyPr/>
                    <a:lstStyle/>
                    <a:p>
                      <a:pPr algn="ctr"/>
                      <a:r>
                        <a:rPr lang="en-GB" sz="800" b="1" dirty="0"/>
                        <a:t>Flowering</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l"/>
                      <a:r>
                        <a:rPr lang="en-GB" sz="900" dirty="0"/>
                        <a:t>Plants that have flowers</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02852606"/>
                  </a:ext>
                </a:extLst>
              </a:tr>
              <a:tr h="225083">
                <a:tc>
                  <a:txBody>
                    <a:bodyPr/>
                    <a:lstStyle/>
                    <a:p>
                      <a:pPr algn="ctr"/>
                      <a:r>
                        <a:rPr lang="en-GB" sz="800" b="1" dirty="0"/>
                        <a:t>Group</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l"/>
                      <a:r>
                        <a:rPr lang="en-GB" sz="900" dirty="0"/>
                        <a:t>A number of things classed together</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16609228"/>
                  </a:ext>
                </a:extLst>
              </a:tr>
              <a:tr h="3657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dirty="0"/>
                        <a:t>Insect</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l"/>
                      <a:r>
                        <a:rPr lang="en-GB" sz="900" dirty="0"/>
                        <a:t>Six legs, no backbone, three body parts</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5584623"/>
                  </a:ext>
                </a:extLst>
              </a:tr>
              <a:tr h="225083">
                <a:tc>
                  <a:txBody>
                    <a:bodyPr/>
                    <a:lstStyle/>
                    <a:p>
                      <a:pPr algn="ctr"/>
                      <a:r>
                        <a:rPr lang="en-GB" sz="800" b="1" dirty="0"/>
                        <a:t>Invertebrate</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l"/>
                      <a:r>
                        <a:rPr lang="en-GB" sz="900" dirty="0"/>
                        <a:t>Animals without backbones</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82952198"/>
                  </a:ext>
                </a:extLst>
              </a:tr>
              <a:tr h="365760">
                <a:tc>
                  <a:txBody>
                    <a:bodyPr/>
                    <a:lstStyle/>
                    <a:p>
                      <a:pPr algn="ctr"/>
                      <a:r>
                        <a:rPr lang="en-GB" sz="800" b="1" dirty="0"/>
                        <a:t>Mammal</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l"/>
                      <a:r>
                        <a:rPr lang="en-GB" sz="900" dirty="0"/>
                        <a:t>Have lungs, a backbone, warm-blooded, live babies (do not lay eggs)</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93018543"/>
                  </a:ext>
                </a:extLst>
              </a:tr>
              <a:tr h="365760">
                <a:tc>
                  <a:txBody>
                    <a:bodyPr/>
                    <a:lstStyle/>
                    <a:p>
                      <a:pPr algn="ctr"/>
                      <a:r>
                        <a:rPr lang="en-GB" sz="800" b="1" dirty="0"/>
                        <a:t>Micro-organism</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l"/>
                      <a:r>
                        <a:rPr lang="en-GB" sz="900" dirty="0"/>
                        <a:t>Tiny living things, such as a bacteria and fungus. Microscopic in size.</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77443059"/>
                  </a:ext>
                </a:extLst>
              </a:tr>
              <a:tr h="337625">
                <a:tc>
                  <a:txBody>
                    <a:bodyPr/>
                    <a:lstStyle/>
                    <a:p>
                      <a:pPr algn="ctr"/>
                      <a:r>
                        <a:rPr lang="en-GB" sz="800" b="1" dirty="0"/>
                        <a:t>Non-flowering</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l"/>
                      <a:r>
                        <a:rPr lang="en-GB" sz="900" dirty="0"/>
                        <a:t>Plants that have no flowers</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19635017"/>
                  </a:ext>
                </a:extLst>
              </a:tr>
              <a:tr h="365760">
                <a:tc>
                  <a:txBody>
                    <a:bodyPr/>
                    <a:lstStyle/>
                    <a:p>
                      <a:pPr algn="ctr"/>
                      <a:r>
                        <a:rPr lang="en-GB" sz="800" b="1" dirty="0"/>
                        <a:t>Reptile</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l"/>
                      <a:r>
                        <a:rPr lang="en-GB" sz="900" dirty="0"/>
                        <a:t>Scaly skin, backbone, cold-blooded, live on land, have lungs, lay eggs</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17834825"/>
                  </a:ext>
                </a:extLst>
              </a:tr>
              <a:tr h="225083">
                <a:tc>
                  <a:txBody>
                    <a:bodyPr/>
                    <a:lstStyle/>
                    <a:p>
                      <a:pPr algn="ctr"/>
                      <a:r>
                        <a:rPr lang="en-GB" sz="800" b="1" dirty="0"/>
                        <a:t>Similarity</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t>When there is something alike.</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16050828"/>
                  </a:ext>
                </a:extLst>
              </a:tr>
              <a:tr h="225083">
                <a:tc>
                  <a:txBody>
                    <a:bodyPr/>
                    <a:lstStyle/>
                    <a:p>
                      <a:pPr algn="ctr"/>
                      <a:r>
                        <a:rPr lang="en-GB" sz="800" b="1" dirty="0"/>
                        <a:t>Vertebrate</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l"/>
                      <a:r>
                        <a:rPr lang="en-GB" sz="900" dirty="0"/>
                        <a:t>Animals with backbones</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25283192"/>
                  </a:ext>
                </a:extLst>
              </a:tr>
            </a:tbl>
          </a:graphicData>
        </a:graphic>
      </p:graphicFrame>
      <p:pic>
        <p:nvPicPr>
          <p:cNvPr id="18436" name="Picture 4" descr="Dichotomous key">
            <a:extLst>
              <a:ext uri="{FF2B5EF4-FFF2-40B4-BE49-F238E27FC236}">
                <a16:creationId xmlns:a16="http://schemas.microsoft.com/office/drawing/2014/main" id="{96E2E232-83F3-4790-A20D-3705C5042B4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6813"/>
          <a:stretch/>
        </p:blipFill>
        <p:spPr bwMode="auto">
          <a:xfrm>
            <a:off x="7545041" y="456820"/>
            <a:ext cx="1418089" cy="1406644"/>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D322EB08-CBD4-44B4-BAEB-552308453596}"/>
              </a:ext>
            </a:extLst>
          </p:cNvPr>
          <p:cNvSpPr/>
          <p:nvPr/>
        </p:nvSpPr>
        <p:spPr>
          <a:xfrm>
            <a:off x="7531851" y="1855426"/>
            <a:ext cx="1445538" cy="409974"/>
          </a:xfrm>
          <a:prstGeom prst="rect">
            <a:avLst/>
          </a:prstGeom>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92" dirty="0"/>
              <a:t>Classification Key</a:t>
            </a:r>
          </a:p>
        </p:txBody>
      </p:sp>
      <p:pic>
        <p:nvPicPr>
          <p:cNvPr id="18438" name="Picture 6" descr="Silent Skies: Billions of North American Birds Have Vanished - Scientific  American">
            <a:extLst>
              <a:ext uri="{FF2B5EF4-FFF2-40B4-BE49-F238E27FC236}">
                <a16:creationId xmlns:a16="http://schemas.microsoft.com/office/drawing/2014/main" id="{F9A07296-D780-4D3F-8371-D5E25C6B190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778" t="6397" r="23777" b="3427"/>
          <a:stretch/>
        </p:blipFill>
        <p:spPr bwMode="auto">
          <a:xfrm>
            <a:off x="8282952" y="2410030"/>
            <a:ext cx="633238" cy="819821"/>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pic>
        <p:nvPicPr>
          <p:cNvPr id="18440" name="Picture 8" descr="Amphibian Pictures &amp; Facts">
            <a:extLst>
              <a:ext uri="{FF2B5EF4-FFF2-40B4-BE49-F238E27FC236}">
                <a16:creationId xmlns:a16="http://schemas.microsoft.com/office/drawing/2014/main" id="{FA835DA2-BE70-4DBF-8721-041147024CE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3966" r="22522"/>
          <a:stretch/>
        </p:blipFill>
        <p:spPr bwMode="auto">
          <a:xfrm>
            <a:off x="7615097" y="2410030"/>
            <a:ext cx="633237" cy="819821"/>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E9E2FFF4-5AC5-4B67-985F-F07062AFC04B}"/>
              </a:ext>
            </a:extLst>
          </p:cNvPr>
          <p:cNvSpPr/>
          <p:nvPr/>
        </p:nvSpPr>
        <p:spPr>
          <a:xfrm>
            <a:off x="7554805" y="5098597"/>
            <a:ext cx="1406506" cy="1358976"/>
          </a:xfrm>
          <a:prstGeom prst="rect">
            <a:avLst/>
          </a:prstGeom>
          <a:ln w="57150">
            <a:solidFill>
              <a:schemeClr val="accent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1754" b="1" dirty="0"/>
              <a:t>Classification</a:t>
            </a:r>
          </a:p>
          <a:p>
            <a:pPr algn="ctr"/>
            <a:r>
              <a:rPr lang="en-GB" sz="1108" dirty="0"/>
              <a:t>Knowledge</a:t>
            </a:r>
          </a:p>
          <a:p>
            <a:pPr algn="ctr"/>
            <a:r>
              <a:rPr lang="en-GB" sz="1108" dirty="0"/>
              <a:t>Organiser</a:t>
            </a:r>
          </a:p>
        </p:txBody>
      </p:sp>
      <p:pic>
        <p:nvPicPr>
          <p:cNvPr id="18442" name="Picture 10" descr="Dreams About Fish: What Do They Mean? An Expert Reveals">
            <a:extLst>
              <a:ext uri="{FF2B5EF4-FFF2-40B4-BE49-F238E27FC236}">
                <a16:creationId xmlns:a16="http://schemas.microsoft.com/office/drawing/2014/main" id="{9FC0B01D-2573-4913-B72A-EBB11759A5EF}"/>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194" r="24379"/>
          <a:stretch/>
        </p:blipFill>
        <p:spPr bwMode="auto">
          <a:xfrm>
            <a:off x="7615097" y="3262070"/>
            <a:ext cx="633240" cy="819821"/>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pic>
        <p:nvPicPr>
          <p:cNvPr id="18444" name="Picture 12" descr="Types of Insects | What is an Insect | DK Find Out">
            <a:extLst>
              <a:ext uri="{FF2B5EF4-FFF2-40B4-BE49-F238E27FC236}">
                <a16:creationId xmlns:a16="http://schemas.microsoft.com/office/drawing/2014/main" id="{9C9B1B2B-2BE5-4647-AC38-8AF0416D990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282953" y="3262070"/>
            <a:ext cx="633237" cy="819821"/>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pic>
        <p:nvPicPr>
          <p:cNvPr id="18446" name="Picture 14" descr="mammal | Definition, Characteristics, Classification, Examples, &amp; Facts |  Britannica">
            <a:extLst>
              <a:ext uri="{FF2B5EF4-FFF2-40B4-BE49-F238E27FC236}">
                <a16:creationId xmlns:a16="http://schemas.microsoft.com/office/drawing/2014/main" id="{BC4EAB22-F42B-4E94-BB63-CB2827F573D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15096" y="4110028"/>
            <a:ext cx="633237" cy="819820"/>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pic>
        <p:nvPicPr>
          <p:cNvPr id="18448" name="Picture 16" descr="National Reptile Awareness Day — What It Is and Related Holidays">
            <a:extLst>
              <a:ext uri="{FF2B5EF4-FFF2-40B4-BE49-F238E27FC236}">
                <a16:creationId xmlns:a16="http://schemas.microsoft.com/office/drawing/2014/main" id="{E8CC19A3-5C25-463C-ACC8-8AD71995BA34}"/>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24452"/>
          <a:stretch/>
        </p:blipFill>
        <p:spPr bwMode="auto">
          <a:xfrm>
            <a:off x="8282952" y="4110028"/>
            <a:ext cx="622911" cy="824524"/>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218700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TotalTime>
  <Words>507</Words>
  <Application>Microsoft Office PowerPoint</Application>
  <PresentationFormat>On-screen Show (4:3)</PresentationFormat>
  <Paragraphs>72</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Gill Sans</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Christopher Jolley</dc:creator>
  <cp:lastModifiedBy>Christopher Jolley</cp:lastModifiedBy>
  <cp:revision>10</cp:revision>
  <dcterms:created xsi:type="dcterms:W3CDTF">2021-06-15T07:38:32Z</dcterms:created>
  <dcterms:modified xsi:type="dcterms:W3CDTF">2021-06-15T07:41:08Z</dcterms:modified>
</cp:coreProperties>
</file>