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108" y="8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010080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78047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937858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241895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94C304-6FDC-4FFF-9F3C-ECC6894D81A0}" type="datetimeFigureOut">
              <a:rPr lang="en-GB" smtClean="0"/>
              <a:t>15/06/2021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84558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94C304-6FDC-4FFF-9F3C-ECC6894D81A0}" type="datetimeFigureOut">
              <a:rPr lang="en-GB" smtClean="0"/>
              <a:t>15/06/2021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427564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4C304-6FDC-4FFF-9F3C-ECC6894D81A0}" type="datetimeFigureOut">
              <a:rPr lang="en-GB" smtClean="0"/>
              <a:t>15/06/2021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1624442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85436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94C304-6FDC-4FFF-9F3C-ECC6894D81A0}" type="datetimeFigureOut">
              <a:rPr lang="en-GB" smtClean="0"/>
              <a:t>15/06/2021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483138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3950799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94C304-6FDC-4FFF-9F3C-ECC6894D81A0}" type="datetimeFigureOut">
              <a:rPr lang="en-GB" smtClean="0"/>
              <a:t>15/06/2021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4FF5EF-8CEE-4FEE-AA60-B0A732B86AAF}" type="slidenum">
              <a:rPr lang="en-GB" smtClean="0"/>
              <a:t>‹#›</a:t>
            </a:fld>
            <a:endParaRPr lang="en-GB"/>
          </a:p>
        </p:txBody>
      </p:sp>
    </p:spTree>
    <p:extLst>
      <p:ext uri="{BB962C8B-B14F-4D97-AF65-F5344CB8AC3E}">
        <p14:creationId xmlns:p14="http://schemas.microsoft.com/office/powerpoint/2010/main" val="2384612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4C304-6FDC-4FFF-9F3C-ECC6894D81A0}" type="datetimeFigureOut">
              <a:rPr lang="en-GB" smtClean="0"/>
              <a:t>15/06/2021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4FF5EF-8CEE-4FEE-AA60-B0A732B86AAF}" type="slidenum">
              <a:rPr lang="en-GB" smtClean="0"/>
              <a:t>‹#›</a:t>
            </a:fld>
            <a:endParaRPr lang="en-GB"/>
          </a:p>
        </p:txBody>
      </p:sp>
    </p:spTree>
    <p:extLst>
      <p:ext uri="{BB962C8B-B14F-4D97-AF65-F5344CB8AC3E}">
        <p14:creationId xmlns:p14="http://schemas.microsoft.com/office/powerpoint/2010/main" val="7808244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Map of Greece - Facts &amp;amp; Information - Beautiful World Travel Guide">
            <a:extLst>
              <a:ext uri="{FF2B5EF4-FFF2-40B4-BE49-F238E27FC236}">
                <a16:creationId xmlns:a16="http://schemas.microsoft.com/office/drawing/2014/main" id="{DB0FA80D-EC73-41EB-B74A-743CA9F2F91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58" t="5519" r="4377" b="3555"/>
          <a:stretch/>
        </p:blipFill>
        <p:spPr bwMode="auto">
          <a:xfrm>
            <a:off x="3400767" y="958118"/>
            <a:ext cx="1815894" cy="2004909"/>
          </a:xfrm>
          <a:prstGeom prst="rect">
            <a:avLst/>
          </a:prstGeom>
          <a:noFill/>
          <a:ln w="57150">
            <a:solidFill>
              <a:schemeClr val="accent4"/>
            </a:solidFill>
          </a:ln>
          <a:extLst>
            <a:ext uri="{909E8E84-426E-40DD-AFC4-6F175D3DCCD1}">
              <a14:hiddenFill xmlns:a14="http://schemas.microsoft.com/office/drawing/2010/main">
                <a:solidFill>
                  <a:srgbClr val="FFFFFF"/>
                </a:solidFill>
              </a14:hiddenFill>
            </a:ext>
          </a:extLst>
        </p:spPr>
      </p:pic>
      <p:pic>
        <p:nvPicPr>
          <p:cNvPr id="1032" name="Picture 8" descr="Free Vector | Ancient greek gods 2 horizontal cartoon figures sets with  dionysus zeus poseidon aphrodite apollo athena">
            <a:extLst>
              <a:ext uri="{FF2B5EF4-FFF2-40B4-BE49-F238E27FC236}">
                <a16:creationId xmlns:a16="http://schemas.microsoft.com/office/drawing/2014/main" id="{2AE52327-EC7E-4478-BD68-5BE1B6280D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270" y="3198250"/>
            <a:ext cx="2779509" cy="1784925"/>
          </a:xfrm>
          <a:prstGeom prst="rect">
            <a:avLst/>
          </a:prstGeom>
          <a:noFill/>
          <a:ln w="57150">
            <a:solidFill>
              <a:schemeClr val="accent4"/>
            </a:solidFill>
          </a:ln>
          <a:extLst>
            <a:ext uri="{909E8E84-426E-40DD-AFC4-6F175D3DCCD1}">
              <a14:hiddenFill xmlns:a14="http://schemas.microsoft.com/office/drawing/2010/main">
                <a:solidFill>
                  <a:srgbClr val="FFFFFF"/>
                </a:solidFill>
              </a14:hiddenFill>
            </a:ext>
          </a:extLst>
        </p:spPr>
      </p:pic>
      <p:graphicFrame>
        <p:nvGraphicFramePr>
          <p:cNvPr id="23" name="Table 23">
            <a:extLst>
              <a:ext uri="{FF2B5EF4-FFF2-40B4-BE49-F238E27FC236}">
                <a16:creationId xmlns:a16="http://schemas.microsoft.com/office/drawing/2014/main" id="{5B179CDF-57A4-41D5-8917-E3036C20A1A3}"/>
              </a:ext>
            </a:extLst>
          </p:cNvPr>
          <p:cNvGraphicFramePr>
            <a:graphicFrameLocks noGrp="1"/>
          </p:cNvGraphicFramePr>
          <p:nvPr/>
        </p:nvGraphicFramePr>
        <p:xfrm>
          <a:off x="154591" y="436564"/>
          <a:ext cx="3105499" cy="2655277"/>
        </p:xfrm>
        <a:graphic>
          <a:graphicData uri="http://schemas.openxmlformats.org/drawingml/2006/table">
            <a:tbl>
              <a:tblPr firstRow="1" bandRow="1">
                <a:tableStyleId>{00A15C55-8517-42AA-B614-E9B94910E393}</a:tableStyleId>
              </a:tblPr>
              <a:tblGrid>
                <a:gridCol w="780850">
                  <a:extLst>
                    <a:ext uri="{9D8B030D-6E8A-4147-A177-3AD203B41FA5}">
                      <a16:colId xmlns:a16="http://schemas.microsoft.com/office/drawing/2014/main" val="2004979477"/>
                    </a:ext>
                  </a:extLst>
                </a:gridCol>
                <a:gridCol w="2324649">
                  <a:extLst>
                    <a:ext uri="{9D8B030D-6E8A-4147-A177-3AD203B41FA5}">
                      <a16:colId xmlns:a16="http://schemas.microsoft.com/office/drawing/2014/main" val="2963636149"/>
                    </a:ext>
                  </a:extLst>
                </a:gridCol>
              </a:tblGrid>
              <a:tr h="342314">
                <a:tc gridSpan="2">
                  <a:txBody>
                    <a:bodyPr/>
                    <a:lstStyle/>
                    <a:p>
                      <a:pPr algn="ctr"/>
                      <a:r>
                        <a:rPr lang="en-GB" sz="1700" dirty="0">
                          <a:solidFill>
                            <a:sysClr val="windowText" lastClr="000000"/>
                          </a:solidFill>
                        </a:rPr>
                        <a:t>Vocabulary</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dirty="0"/>
                    </a:p>
                  </a:txBody>
                  <a:tcPr/>
                </a:tc>
                <a:extLst>
                  <a:ext uri="{0D108BD9-81ED-4DB2-BD59-A6C34878D82A}">
                    <a16:rowId xmlns:a16="http://schemas.microsoft.com/office/drawing/2014/main" val="788235866"/>
                  </a:ext>
                </a:extLst>
              </a:tr>
              <a:tr h="342314">
                <a:tc>
                  <a:txBody>
                    <a:bodyPr/>
                    <a:lstStyle/>
                    <a:p>
                      <a:pPr algn="ctr"/>
                      <a:r>
                        <a:rPr lang="en-GB" sz="900" dirty="0"/>
                        <a:t>Athens</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900" dirty="0"/>
                        <a:t>The largest and most powerful city state</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99953524"/>
                  </a:ext>
                </a:extLst>
              </a:tr>
              <a:tr h="365760">
                <a:tc>
                  <a:txBody>
                    <a:bodyPr/>
                    <a:lstStyle/>
                    <a:p>
                      <a:pPr algn="ctr"/>
                      <a:r>
                        <a:rPr lang="en-GB" sz="900" dirty="0"/>
                        <a:t>Sparta</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900" dirty="0"/>
                        <a:t>A military city state surrounded by mountains to protect it from invaders</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69811038"/>
                  </a:ext>
                </a:extLst>
              </a:tr>
              <a:tr h="365760">
                <a:tc>
                  <a:txBody>
                    <a:bodyPr/>
                    <a:lstStyle/>
                    <a:p>
                      <a:pPr algn="ctr"/>
                      <a:r>
                        <a:rPr lang="en-GB" sz="900" dirty="0"/>
                        <a:t>Olympics</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900" dirty="0"/>
                        <a:t>A series of athletic challenges that takes place every four years</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74358886"/>
                  </a:ext>
                </a:extLst>
              </a:tr>
              <a:tr h="365760">
                <a:tc>
                  <a:txBody>
                    <a:bodyPr/>
                    <a:lstStyle/>
                    <a:p>
                      <a:pPr algn="ctr"/>
                      <a:r>
                        <a:rPr lang="en-GB" sz="900" dirty="0"/>
                        <a:t>Democracy</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900" dirty="0"/>
                        <a:t>When decisions are made by the majority of its people</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96366952"/>
                  </a:ext>
                </a:extLst>
              </a:tr>
              <a:tr h="365760">
                <a:tc>
                  <a:txBody>
                    <a:bodyPr/>
                    <a:lstStyle/>
                    <a:p>
                      <a:pPr algn="ctr"/>
                      <a:r>
                        <a:rPr lang="en-GB" sz="900" dirty="0"/>
                        <a:t>Culture</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900" dirty="0"/>
                        <a:t>The beliefs, customs, arts etc. of a particular society, time, place or group</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29878226"/>
                  </a:ext>
                </a:extLst>
              </a:tr>
              <a:tr h="506437">
                <a:tc>
                  <a:txBody>
                    <a:bodyPr/>
                    <a:lstStyle/>
                    <a:p>
                      <a:pPr algn="ctr"/>
                      <a:r>
                        <a:rPr lang="en-GB" sz="900" dirty="0"/>
                        <a:t>City State</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900" dirty="0"/>
                        <a:t>A city that has its own laws. Some are ruled by kings, some are a democracy, some are ruled by a small group of old men</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66252728"/>
                  </a:ext>
                </a:extLst>
              </a:tr>
            </a:tbl>
          </a:graphicData>
        </a:graphic>
      </p:graphicFrame>
      <p:graphicFrame>
        <p:nvGraphicFramePr>
          <p:cNvPr id="24" name="Table 24">
            <a:extLst>
              <a:ext uri="{FF2B5EF4-FFF2-40B4-BE49-F238E27FC236}">
                <a16:creationId xmlns:a16="http://schemas.microsoft.com/office/drawing/2014/main" id="{61AC0E30-B5CA-444E-A11E-8B7E45050235}"/>
              </a:ext>
            </a:extLst>
          </p:cNvPr>
          <p:cNvGraphicFramePr>
            <a:graphicFrameLocks noGrp="1"/>
          </p:cNvGraphicFramePr>
          <p:nvPr/>
        </p:nvGraphicFramePr>
        <p:xfrm>
          <a:off x="154591" y="5118605"/>
          <a:ext cx="2834470" cy="1302831"/>
        </p:xfrm>
        <a:graphic>
          <a:graphicData uri="http://schemas.openxmlformats.org/drawingml/2006/table">
            <a:tbl>
              <a:tblPr firstRow="1" bandRow="1">
                <a:tableStyleId>{00A15C55-8517-42AA-B614-E9B94910E393}</a:tableStyleId>
              </a:tblPr>
              <a:tblGrid>
                <a:gridCol w="2834470">
                  <a:extLst>
                    <a:ext uri="{9D8B030D-6E8A-4147-A177-3AD203B41FA5}">
                      <a16:colId xmlns:a16="http://schemas.microsoft.com/office/drawing/2014/main" val="1168115018"/>
                    </a:ext>
                  </a:extLst>
                </a:gridCol>
              </a:tblGrid>
              <a:tr h="408937">
                <a:tc>
                  <a:txBody>
                    <a:bodyPr/>
                    <a:lstStyle/>
                    <a:p>
                      <a:pPr algn="ctr"/>
                      <a:r>
                        <a:rPr lang="en-GB" sz="1700" dirty="0">
                          <a:solidFill>
                            <a:sysClr val="windowText" lastClr="000000"/>
                          </a:solidFill>
                        </a:rPr>
                        <a:t>Who were the Greek Gods?</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29059551"/>
                  </a:ext>
                </a:extLst>
              </a:tr>
              <a:tr h="893894">
                <a:tc>
                  <a:txBody>
                    <a:bodyPr/>
                    <a:lstStyle/>
                    <a:p>
                      <a:r>
                        <a:rPr lang="en-GB" sz="900" dirty="0"/>
                        <a:t>There are 3 main gods, all of which are brothers: Zeus, Poseidon and Hades. Zeus is the ruler of the Gods; Poseidon is the ruler of the seas; Hades is the ruler of the underworld. </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78472452"/>
                  </a:ext>
                </a:extLst>
              </a:tr>
            </a:tbl>
          </a:graphicData>
        </a:graphic>
      </p:graphicFrame>
      <p:pic>
        <p:nvPicPr>
          <p:cNvPr id="26" name="Picture 25">
            <a:extLst>
              <a:ext uri="{FF2B5EF4-FFF2-40B4-BE49-F238E27FC236}">
                <a16:creationId xmlns:a16="http://schemas.microsoft.com/office/drawing/2014/main" id="{C811D36E-FF33-4A96-9457-7EFCA7D0FC9F}"/>
              </a:ext>
            </a:extLst>
          </p:cNvPr>
          <p:cNvPicPr>
            <a:picLocks noChangeAspect="1"/>
          </p:cNvPicPr>
          <p:nvPr/>
        </p:nvPicPr>
        <p:blipFill>
          <a:blip r:embed="rId4"/>
          <a:stretch>
            <a:fillRect/>
          </a:stretch>
        </p:blipFill>
        <p:spPr>
          <a:xfrm>
            <a:off x="3081996" y="3216338"/>
            <a:ext cx="2389122" cy="2132484"/>
          </a:xfrm>
          <a:prstGeom prst="ellipse">
            <a:avLst/>
          </a:prstGeom>
          <a:ln w="63500" cap="rnd">
            <a:solidFill>
              <a:schemeClr val="accent4"/>
            </a:solidFill>
          </a:ln>
          <a:effectLst/>
          <a:scene3d>
            <a:camera prst="orthographicFront"/>
            <a:lightRig rig="contrasting" dir="t">
              <a:rot lat="0" lon="0" rev="3000000"/>
            </a:lightRig>
          </a:scene3d>
          <a:sp3d contourW="7620">
            <a:bevelT w="95250" h="31750"/>
            <a:contourClr>
              <a:srgbClr val="333333"/>
            </a:contourClr>
          </a:sp3d>
        </p:spPr>
      </p:pic>
      <p:sp>
        <p:nvSpPr>
          <p:cNvPr id="27" name="Oval 26">
            <a:extLst>
              <a:ext uri="{FF2B5EF4-FFF2-40B4-BE49-F238E27FC236}">
                <a16:creationId xmlns:a16="http://schemas.microsoft.com/office/drawing/2014/main" id="{503CB5AA-F119-4FEE-B84E-B1FCF4FD2F12}"/>
              </a:ext>
            </a:extLst>
          </p:cNvPr>
          <p:cNvSpPr/>
          <p:nvPr/>
        </p:nvSpPr>
        <p:spPr>
          <a:xfrm>
            <a:off x="4793340" y="2527798"/>
            <a:ext cx="423321" cy="435228"/>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cxnSp>
        <p:nvCxnSpPr>
          <p:cNvPr id="29" name="Straight Connector 28">
            <a:extLst>
              <a:ext uri="{FF2B5EF4-FFF2-40B4-BE49-F238E27FC236}">
                <a16:creationId xmlns:a16="http://schemas.microsoft.com/office/drawing/2014/main" id="{34F80747-142F-4392-B803-2474980FDC52}"/>
              </a:ext>
            </a:extLst>
          </p:cNvPr>
          <p:cNvCxnSpPr>
            <a:cxnSpLocks/>
            <a:stCxn id="27" idx="1"/>
          </p:cNvCxnSpPr>
          <p:nvPr/>
        </p:nvCxnSpPr>
        <p:spPr>
          <a:xfrm flipH="1">
            <a:off x="3546704" y="2591535"/>
            <a:ext cx="1308630" cy="837465"/>
          </a:xfrm>
          <a:prstGeom prst="line">
            <a:avLst/>
          </a:prstGeom>
        </p:spPr>
        <p:style>
          <a:lnRef idx="1">
            <a:schemeClr val="accent4"/>
          </a:lnRef>
          <a:fillRef idx="0">
            <a:schemeClr val="accent4"/>
          </a:fillRef>
          <a:effectRef idx="0">
            <a:schemeClr val="accent4"/>
          </a:effectRef>
          <a:fontRef idx="minor">
            <a:schemeClr val="tx1"/>
          </a:fontRef>
        </p:style>
      </p:cxnSp>
      <p:cxnSp>
        <p:nvCxnSpPr>
          <p:cNvPr id="33" name="Straight Connector 32">
            <a:extLst>
              <a:ext uri="{FF2B5EF4-FFF2-40B4-BE49-F238E27FC236}">
                <a16:creationId xmlns:a16="http://schemas.microsoft.com/office/drawing/2014/main" id="{43C0F79D-8EBF-4409-9636-508119424690}"/>
              </a:ext>
            </a:extLst>
          </p:cNvPr>
          <p:cNvCxnSpPr>
            <a:cxnSpLocks/>
            <a:stCxn id="27" idx="6"/>
          </p:cNvCxnSpPr>
          <p:nvPr/>
        </p:nvCxnSpPr>
        <p:spPr>
          <a:xfrm>
            <a:off x="5216662" y="2745412"/>
            <a:ext cx="180664" cy="1149563"/>
          </a:xfrm>
          <a:prstGeom prst="line">
            <a:avLst/>
          </a:prstGeom>
        </p:spPr>
        <p:style>
          <a:lnRef idx="1">
            <a:schemeClr val="accent4"/>
          </a:lnRef>
          <a:fillRef idx="0">
            <a:schemeClr val="accent4"/>
          </a:fillRef>
          <a:effectRef idx="0">
            <a:schemeClr val="accent4"/>
          </a:effectRef>
          <a:fontRef idx="minor">
            <a:schemeClr val="tx1"/>
          </a:fontRef>
        </p:style>
      </p:cxnSp>
      <p:sp>
        <p:nvSpPr>
          <p:cNvPr id="32" name="Rectangle 31">
            <a:extLst>
              <a:ext uri="{FF2B5EF4-FFF2-40B4-BE49-F238E27FC236}">
                <a16:creationId xmlns:a16="http://schemas.microsoft.com/office/drawing/2014/main" id="{1FC68488-BCE9-4F76-89FE-65E6936C68B5}"/>
              </a:ext>
            </a:extLst>
          </p:cNvPr>
          <p:cNvSpPr/>
          <p:nvPr/>
        </p:nvSpPr>
        <p:spPr>
          <a:xfrm>
            <a:off x="3400767" y="456694"/>
            <a:ext cx="1815894" cy="393895"/>
          </a:xfrm>
          <a:prstGeom prst="rect">
            <a:avLst/>
          </a:prstGeom>
          <a:solidFill>
            <a:schemeClr val="accent4"/>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2" b="1" dirty="0">
                <a:solidFill>
                  <a:schemeClr val="tx1"/>
                </a:solidFill>
              </a:rPr>
              <a:t>Where is Greece?</a:t>
            </a:r>
          </a:p>
        </p:txBody>
      </p:sp>
      <p:graphicFrame>
        <p:nvGraphicFramePr>
          <p:cNvPr id="38" name="Table 39">
            <a:extLst>
              <a:ext uri="{FF2B5EF4-FFF2-40B4-BE49-F238E27FC236}">
                <a16:creationId xmlns:a16="http://schemas.microsoft.com/office/drawing/2014/main" id="{B0156A74-AB99-4B18-B098-6A9627FC6DB2}"/>
              </a:ext>
            </a:extLst>
          </p:cNvPr>
          <p:cNvGraphicFramePr>
            <a:graphicFrameLocks noGrp="1"/>
          </p:cNvGraphicFramePr>
          <p:nvPr/>
        </p:nvGraphicFramePr>
        <p:xfrm>
          <a:off x="5503275" y="436565"/>
          <a:ext cx="3486134" cy="5058142"/>
        </p:xfrm>
        <a:graphic>
          <a:graphicData uri="http://schemas.openxmlformats.org/drawingml/2006/table">
            <a:tbl>
              <a:tblPr firstRow="1" bandRow="1">
                <a:tableStyleId>{00A15C55-8517-42AA-B614-E9B94910E393}</a:tableStyleId>
              </a:tblPr>
              <a:tblGrid>
                <a:gridCol w="791013">
                  <a:extLst>
                    <a:ext uri="{9D8B030D-6E8A-4147-A177-3AD203B41FA5}">
                      <a16:colId xmlns:a16="http://schemas.microsoft.com/office/drawing/2014/main" val="1220346641"/>
                    </a:ext>
                  </a:extLst>
                </a:gridCol>
                <a:gridCol w="2695121">
                  <a:extLst>
                    <a:ext uri="{9D8B030D-6E8A-4147-A177-3AD203B41FA5}">
                      <a16:colId xmlns:a16="http://schemas.microsoft.com/office/drawing/2014/main" val="2607555139"/>
                    </a:ext>
                  </a:extLst>
                </a:gridCol>
              </a:tblGrid>
              <a:tr h="305045">
                <a:tc gridSpan="2">
                  <a:txBody>
                    <a:bodyPr/>
                    <a:lstStyle/>
                    <a:p>
                      <a:pPr algn="ctr"/>
                      <a:r>
                        <a:rPr lang="en-GB" sz="1300" dirty="0">
                          <a:solidFill>
                            <a:schemeClr val="tx1"/>
                          </a:solidFill>
                        </a:rPr>
                        <a:t>How influential were the Ancient Greeks?</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GB" dirty="0"/>
                    </a:p>
                  </a:txBody>
                  <a:tcPr/>
                </a:tc>
                <a:extLst>
                  <a:ext uri="{0D108BD9-81ED-4DB2-BD59-A6C34878D82A}">
                    <a16:rowId xmlns:a16="http://schemas.microsoft.com/office/drawing/2014/main" val="1452094152"/>
                  </a:ext>
                </a:extLst>
              </a:tr>
              <a:tr h="701601">
                <a:tc>
                  <a:txBody>
                    <a:bodyPr/>
                    <a:lstStyle/>
                    <a:p>
                      <a:pPr algn="ctr"/>
                      <a:r>
                        <a:rPr lang="en-GB" sz="1000" b="1" dirty="0"/>
                        <a:t>Democracy</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GB" sz="800" dirty="0"/>
                        <a:t>Our own country is ruled by a government. The government is chosen by the majority of people in a general election. This is like Athens, where men are able to come together and vote on laws and policy.</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47351281"/>
                  </a:ext>
                </a:extLst>
              </a:tr>
              <a:tr h="1983545">
                <a:tc>
                  <a:txBody>
                    <a:bodyPr/>
                    <a:lstStyle/>
                    <a:p>
                      <a:pPr algn="ctr"/>
                      <a:r>
                        <a:rPr lang="en-GB" sz="1000" b="1" dirty="0"/>
                        <a:t>Language</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GB" sz="800" dirty="0"/>
                        <a:t>Over 150,000 of our words originate from Ancient Greek. This is because they passed on words to the Latin language of the Romans, and English borrows many words from Latin.</a:t>
                      </a:r>
                    </a:p>
                    <a:p>
                      <a:r>
                        <a:rPr lang="en-GB" sz="800" dirty="0"/>
                        <a:t>Words that starts with '</a:t>
                      </a:r>
                      <a:r>
                        <a:rPr lang="en-GB" sz="800" dirty="0" err="1"/>
                        <a:t>ph</a:t>
                      </a:r>
                      <a:r>
                        <a:rPr lang="en-GB" sz="800" dirty="0"/>
                        <a:t>-' are usually of Greek origin, for example: philosophy, physical, photo, phrase, philanthropy.</a:t>
                      </a:r>
                    </a:p>
                    <a:p>
                      <a:endParaRPr lang="en-GB" sz="800" dirty="0"/>
                    </a:p>
                    <a:p>
                      <a:r>
                        <a:rPr lang="en-GB" sz="800" dirty="0"/>
                        <a:t>Many English words are formed of parts of words (morphemes) that originate from the Greek language, including the following examples:</a:t>
                      </a:r>
                    </a:p>
                    <a:p>
                      <a:r>
                        <a:rPr lang="en-GB" sz="800" dirty="0"/>
                        <a:t>phobia (fear of), as in arachnophobia – the fear of spiders</a:t>
                      </a:r>
                    </a:p>
                    <a:p>
                      <a:r>
                        <a:rPr lang="en-GB" sz="800" dirty="0"/>
                        <a:t>micro (small), as in microscopic – so small it's hard to see</a:t>
                      </a:r>
                    </a:p>
                    <a:p>
                      <a:r>
                        <a:rPr lang="en-GB" sz="800" dirty="0"/>
                        <a:t>demos (people) as in democracy – government by the people</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6608177"/>
                  </a:ext>
                </a:extLst>
              </a:tr>
              <a:tr h="1223889">
                <a:tc>
                  <a:txBody>
                    <a:bodyPr/>
                    <a:lstStyle/>
                    <a:p>
                      <a:pPr algn="ctr"/>
                      <a:r>
                        <a:rPr lang="en-GB" sz="1000" b="1" dirty="0"/>
                        <a:t>Olympics</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GB" sz="800" dirty="0"/>
                        <a:t>The Greeks loved sport and the Olympic Games were the biggest sporting event in the ancient calendar. Every four years, around 50,000 people came from all over the Greek world to watch and take part. The ancient games were also a religious festival, held in honour of Zeus, the king of the gods.</a:t>
                      </a:r>
                    </a:p>
                    <a:p>
                      <a:r>
                        <a:rPr lang="en-GB" sz="800" dirty="0"/>
                        <a:t>There were no gold, silver and bronze medals. Winners were given a wreath of leaves and a hero's welcome back home. </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85018550"/>
                  </a:ext>
                </a:extLst>
              </a:tr>
              <a:tr h="844062">
                <a:tc>
                  <a:txBody>
                    <a:bodyPr/>
                    <a:lstStyle/>
                    <a:p>
                      <a:pPr algn="ctr"/>
                      <a:r>
                        <a:rPr lang="en-GB" sz="1000" b="1" dirty="0"/>
                        <a:t>Theatre</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r>
                        <a:rPr lang="en-GB" sz="800" dirty="0"/>
                        <a:t>The theatre of Ancient Greece flourished between 550 BC and 220 BC. A festival honouring the god Dionysus was held in Athens, out of which three dramatic genres emerged: tragedy, comedy and the satyr play. Shakespeare wrote many plays of these genres, which are still enjoyed today.</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2356745"/>
                  </a:ext>
                </a:extLst>
              </a:tr>
            </a:tbl>
          </a:graphicData>
        </a:graphic>
      </p:graphicFrame>
      <p:pic>
        <p:nvPicPr>
          <p:cNvPr id="45" name="Picture 44" descr="Text&#10;&#10;Description automatically generated with medium confidence">
            <a:extLst>
              <a:ext uri="{FF2B5EF4-FFF2-40B4-BE49-F238E27FC236}">
                <a16:creationId xmlns:a16="http://schemas.microsoft.com/office/drawing/2014/main" id="{42571402-6A12-4863-9566-5514E4E323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81996" y="5640006"/>
            <a:ext cx="5907413" cy="781430"/>
          </a:xfrm>
          <a:prstGeom prst="rect">
            <a:avLst/>
          </a:prstGeom>
          <a:ln w="28575">
            <a:solidFill>
              <a:schemeClr val="accent4"/>
            </a:solidFill>
          </a:ln>
        </p:spPr>
      </p:pic>
    </p:spTree>
    <p:extLst>
      <p:ext uri="{BB962C8B-B14F-4D97-AF65-F5344CB8AC3E}">
        <p14:creationId xmlns:p14="http://schemas.microsoft.com/office/powerpoint/2010/main" val="2905315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D61DD69-9E38-4354-BBEC-3F2DDA9BF05A}"/>
              </a:ext>
            </a:extLst>
          </p:cNvPr>
          <p:cNvCxnSpPr>
            <a:cxnSpLocks/>
          </p:cNvCxnSpPr>
          <p:nvPr/>
        </p:nvCxnSpPr>
        <p:spPr>
          <a:xfrm>
            <a:off x="4572000" y="263769"/>
            <a:ext cx="0" cy="6330462"/>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8" name="Table 8">
            <a:extLst>
              <a:ext uri="{FF2B5EF4-FFF2-40B4-BE49-F238E27FC236}">
                <a16:creationId xmlns:a16="http://schemas.microsoft.com/office/drawing/2014/main" id="{BBF33CE1-EFCC-4A28-AB0F-ECC6A81E751F}"/>
              </a:ext>
            </a:extLst>
          </p:cNvPr>
          <p:cNvGraphicFramePr>
            <a:graphicFrameLocks noGrp="1"/>
          </p:cNvGraphicFramePr>
          <p:nvPr/>
        </p:nvGraphicFramePr>
        <p:xfrm>
          <a:off x="6366635" y="2826104"/>
          <a:ext cx="2644056" cy="3596638"/>
        </p:xfrm>
        <a:graphic>
          <a:graphicData uri="http://schemas.openxmlformats.org/drawingml/2006/table">
            <a:tbl>
              <a:tblPr firstRow="1" bandRow="1">
                <a:tableStyleId>{00A15C55-8517-42AA-B614-E9B94910E393}</a:tableStyleId>
              </a:tblPr>
              <a:tblGrid>
                <a:gridCol w="1322028">
                  <a:extLst>
                    <a:ext uri="{9D8B030D-6E8A-4147-A177-3AD203B41FA5}">
                      <a16:colId xmlns:a16="http://schemas.microsoft.com/office/drawing/2014/main" val="2323351807"/>
                    </a:ext>
                  </a:extLst>
                </a:gridCol>
                <a:gridCol w="1322028">
                  <a:extLst>
                    <a:ext uri="{9D8B030D-6E8A-4147-A177-3AD203B41FA5}">
                      <a16:colId xmlns:a16="http://schemas.microsoft.com/office/drawing/2014/main" val="3211790656"/>
                    </a:ext>
                  </a:extLst>
                </a:gridCol>
              </a:tblGrid>
              <a:tr h="275324">
                <a:tc gridSpan="2">
                  <a:txBody>
                    <a:bodyPr/>
                    <a:lstStyle/>
                    <a:p>
                      <a:pPr algn="ctr"/>
                      <a:r>
                        <a:rPr lang="en-GB" sz="1100" dirty="0">
                          <a:solidFill>
                            <a:schemeClr val="tx1"/>
                          </a:solidFill>
                        </a:rPr>
                        <a:t>How are Athens and Sparta different?</a:t>
                      </a:r>
                      <a:endParaRPr lang="en-GB" sz="1700" dirty="0">
                        <a:solidFill>
                          <a:schemeClr val="tx1"/>
                        </a:solidFill>
                      </a:endParaRP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a:endParaRPr lang="en-GB" dirty="0">
                        <a:solidFill>
                          <a:schemeClr val="tx1"/>
                        </a:solidFill>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5262436"/>
                  </a:ext>
                </a:extLst>
              </a:tr>
              <a:tr h="384740">
                <a:tc>
                  <a:txBody>
                    <a:bodyPr/>
                    <a:lstStyle/>
                    <a:p>
                      <a:pPr algn="ctr"/>
                      <a:r>
                        <a:rPr lang="en-GB" sz="1700" dirty="0">
                          <a:solidFill>
                            <a:schemeClr val="tx1"/>
                          </a:solidFill>
                        </a:rPr>
                        <a:t>Athens</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sz="1700" dirty="0">
                          <a:solidFill>
                            <a:schemeClr val="tx1"/>
                          </a:solidFill>
                        </a:rPr>
                        <a:t>Sparta</a:t>
                      </a:r>
                    </a:p>
                  </a:txBody>
                  <a:tcPr marL="84406" marR="84406" marT="42203" marB="42203">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9822532"/>
                  </a:ext>
                </a:extLst>
              </a:tr>
              <a:tr h="384740">
                <a:tc>
                  <a:txBody>
                    <a:bodyPr/>
                    <a:lstStyle/>
                    <a:p>
                      <a:pPr algn="ctr"/>
                      <a:r>
                        <a:rPr lang="en-GB" sz="900" dirty="0"/>
                        <a:t>A centre of art, learning and philosophy</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sz="900" dirty="0"/>
                        <a:t>A warrior society - including women!</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17911006"/>
                  </a:ext>
                </a:extLst>
              </a:tr>
              <a:tr h="384740">
                <a:tc>
                  <a:txBody>
                    <a:bodyPr/>
                    <a:lstStyle/>
                    <a:p>
                      <a:pPr algn="ctr"/>
                      <a:r>
                        <a:rPr lang="en-GB" sz="900" dirty="0"/>
                        <a:t>Democracy</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sz="900" dirty="0"/>
                        <a:t>Ruled by a group of old men</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4810066"/>
                  </a:ext>
                </a:extLst>
              </a:tr>
              <a:tr h="506437">
                <a:tc>
                  <a:txBody>
                    <a:bodyPr/>
                    <a:lstStyle/>
                    <a:p>
                      <a:pPr algn="ctr"/>
                      <a:r>
                        <a:rPr lang="en-GB" sz="900" dirty="0"/>
                        <a:t>Economy - Lots of trade</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sz="900" dirty="0"/>
                        <a:t>Economy – Agriculture (farming) and conquering</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98456631"/>
                  </a:ext>
                </a:extLst>
              </a:tr>
              <a:tr h="384740">
                <a:tc>
                  <a:txBody>
                    <a:bodyPr/>
                    <a:lstStyle/>
                    <a:p>
                      <a:pPr algn="ctr"/>
                      <a:r>
                        <a:rPr lang="en-GB" sz="900" dirty="0"/>
                        <a:t>Powerful navy</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sz="900" dirty="0"/>
                        <a:t>Power land-army</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6841275"/>
                  </a:ext>
                </a:extLst>
              </a:tr>
              <a:tr h="384740">
                <a:tc>
                  <a:txBody>
                    <a:bodyPr/>
                    <a:lstStyle/>
                    <a:p>
                      <a:pPr algn="ctr"/>
                      <a:r>
                        <a:rPr lang="en-GB" sz="900" dirty="0"/>
                        <a:t>Women had less status and freedom</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sz="900" dirty="0"/>
                        <a:t>Women had more status and freedom</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60267469"/>
                  </a:ext>
                </a:extLst>
              </a:tr>
              <a:tr h="506437">
                <a:tc>
                  <a:txBody>
                    <a:bodyPr/>
                    <a:lstStyle/>
                    <a:p>
                      <a:pPr algn="ctr"/>
                      <a:r>
                        <a:rPr lang="en-GB" sz="900" dirty="0"/>
                        <a:t>Boys are well educated, girls are only taught chores</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sz="900" dirty="0"/>
                        <a:t>Boys and girls both receive training to be physically fit</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39161139"/>
                  </a:ext>
                </a:extLst>
              </a:tr>
              <a:tr h="384740">
                <a:tc>
                  <a:txBody>
                    <a:bodyPr/>
                    <a:lstStyle/>
                    <a:p>
                      <a:pPr algn="ctr"/>
                      <a:r>
                        <a:rPr lang="en-GB" sz="900" dirty="0"/>
                        <a:t>Home of democracy and seen as ‘civilised’</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sz="900" dirty="0"/>
                        <a:t>Dominant military</a:t>
                      </a:r>
                    </a:p>
                  </a:txBody>
                  <a:tcPr marL="84406" marR="84406" marT="42203" marB="42203"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15039885"/>
                  </a:ext>
                </a:extLst>
              </a:tr>
            </a:tbl>
          </a:graphicData>
        </a:graphic>
      </p:graphicFrame>
      <p:pic>
        <p:nvPicPr>
          <p:cNvPr id="2050" name="Picture 2" descr="Ancient Olympics - 6th Grade Social Studies">
            <a:extLst>
              <a:ext uri="{FF2B5EF4-FFF2-40B4-BE49-F238E27FC236}">
                <a16:creationId xmlns:a16="http://schemas.microsoft.com/office/drawing/2014/main" id="{0FF84FF7-A927-474A-A468-993FE3786AA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03" t="1804" r="2867" b="3429"/>
          <a:stretch/>
        </p:blipFill>
        <p:spPr bwMode="auto">
          <a:xfrm>
            <a:off x="4783016" y="435256"/>
            <a:ext cx="3167239" cy="2241919"/>
          </a:xfrm>
          <a:prstGeom prst="rect">
            <a:avLst/>
          </a:prstGeom>
          <a:noFill/>
          <a:ln w="38100">
            <a:solidFill>
              <a:schemeClr val="accent4"/>
            </a:solidFill>
          </a:ln>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2EC0A9FC-365A-495A-9A48-FF6185E89C38}"/>
              </a:ext>
            </a:extLst>
          </p:cNvPr>
          <p:cNvSpPr/>
          <p:nvPr/>
        </p:nvSpPr>
        <p:spPr>
          <a:xfrm>
            <a:off x="8046720" y="435256"/>
            <a:ext cx="963971" cy="2241919"/>
          </a:xfrm>
          <a:prstGeom prst="rect">
            <a:avLst/>
          </a:prstGeom>
          <a:solidFill>
            <a:schemeClr val="accent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69" b="1" dirty="0">
                <a:solidFill>
                  <a:schemeClr val="tx1"/>
                </a:solidFill>
              </a:rPr>
              <a:t>How do the modern and ancient Olympics differ?</a:t>
            </a:r>
          </a:p>
        </p:txBody>
      </p:sp>
      <p:sp>
        <p:nvSpPr>
          <p:cNvPr id="11" name="Rectangle 10">
            <a:extLst>
              <a:ext uri="{FF2B5EF4-FFF2-40B4-BE49-F238E27FC236}">
                <a16:creationId xmlns:a16="http://schemas.microsoft.com/office/drawing/2014/main" id="{D8E52DFA-52CB-476A-B5DF-5C81BEFBDAF5}"/>
              </a:ext>
            </a:extLst>
          </p:cNvPr>
          <p:cNvSpPr/>
          <p:nvPr/>
        </p:nvSpPr>
        <p:spPr>
          <a:xfrm>
            <a:off x="4783016" y="2826105"/>
            <a:ext cx="1446963" cy="1183690"/>
          </a:xfrm>
          <a:prstGeom prst="rect">
            <a:avLst/>
          </a:prstGeom>
          <a:solidFill>
            <a:schemeClr val="tx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954" b="1" dirty="0">
                <a:solidFill>
                  <a:schemeClr val="accent4"/>
                </a:solidFill>
              </a:rPr>
              <a:t>Ancient Greece</a:t>
            </a:r>
          </a:p>
        </p:txBody>
      </p:sp>
      <p:sp>
        <p:nvSpPr>
          <p:cNvPr id="13" name="Rectangle 12">
            <a:extLst>
              <a:ext uri="{FF2B5EF4-FFF2-40B4-BE49-F238E27FC236}">
                <a16:creationId xmlns:a16="http://schemas.microsoft.com/office/drawing/2014/main" id="{515EE9D5-3505-4F55-B43E-9D4ECFC1B2FE}"/>
              </a:ext>
            </a:extLst>
          </p:cNvPr>
          <p:cNvSpPr/>
          <p:nvPr/>
        </p:nvSpPr>
        <p:spPr>
          <a:xfrm>
            <a:off x="4783016" y="4085833"/>
            <a:ext cx="1446963" cy="562708"/>
          </a:xfrm>
          <a:prstGeom prst="rect">
            <a:avLst/>
          </a:prstGeom>
          <a:solidFill>
            <a:schemeClr val="accent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62" b="1" dirty="0">
                <a:solidFill>
                  <a:schemeClr val="tx1"/>
                </a:solidFill>
              </a:rPr>
              <a:t>Knowledge Organiser</a:t>
            </a:r>
          </a:p>
        </p:txBody>
      </p:sp>
      <p:pic>
        <p:nvPicPr>
          <p:cNvPr id="2052" name="Picture 4" descr="What do we know about ancient Greek culture? - BBC Bitesize">
            <a:extLst>
              <a:ext uri="{FF2B5EF4-FFF2-40B4-BE49-F238E27FC236}">
                <a16:creationId xmlns:a16="http://schemas.microsoft.com/office/drawing/2014/main" id="{3BE5FF47-C2BA-44B7-B7A3-51FBB0E15B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3015" y="4942283"/>
            <a:ext cx="1446963" cy="977715"/>
          </a:xfrm>
          <a:prstGeom prst="rect">
            <a:avLst/>
          </a:prstGeom>
          <a:noFill/>
          <a:ln w="38100">
            <a:solidFill>
              <a:schemeClr val="accent4"/>
            </a:solidFill>
          </a:ln>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C088D9FF-C60B-4F5D-9A05-BC1DE5151F36}"/>
              </a:ext>
            </a:extLst>
          </p:cNvPr>
          <p:cNvSpPr/>
          <p:nvPr/>
        </p:nvSpPr>
        <p:spPr>
          <a:xfrm>
            <a:off x="4783016" y="6003398"/>
            <a:ext cx="1446963" cy="368998"/>
          </a:xfrm>
          <a:prstGeom prst="rect">
            <a:avLst/>
          </a:prstGeom>
          <a:solidFill>
            <a:schemeClr val="accent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15" b="1" dirty="0">
                <a:solidFill>
                  <a:schemeClr val="tx1"/>
                </a:solidFill>
              </a:rPr>
              <a:t>How do we know about Ancient Greeks?</a:t>
            </a:r>
          </a:p>
        </p:txBody>
      </p:sp>
    </p:spTree>
    <p:extLst>
      <p:ext uri="{BB962C8B-B14F-4D97-AF65-F5344CB8AC3E}">
        <p14:creationId xmlns:p14="http://schemas.microsoft.com/office/powerpoint/2010/main" val="32622059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571</Words>
  <Application>Microsoft Office PowerPoint</Application>
  <PresentationFormat>On-screen Show (4:3)</PresentationFormat>
  <Paragraphs>53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Jolley</dc:creator>
  <cp:lastModifiedBy>Christopher Jolley</cp:lastModifiedBy>
  <cp:revision>1</cp:revision>
  <dcterms:created xsi:type="dcterms:W3CDTF">2021-06-15T07:38:32Z</dcterms:created>
  <dcterms:modified xsi:type="dcterms:W3CDTF">2021-06-15T07:39:02Z</dcterms:modified>
</cp:coreProperties>
</file>